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33"/>
  </p:notesMasterIdLst>
  <p:sldIdLst>
    <p:sldId id="256" r:id="rId5"/>
    <p:sldId id="3398" r:id="rId6"/>
    <p:sldId id="3401" r:id="rId7"/>
    <p:sldId id="3387" r:id="rId8"/>
    <p:sldId id="2643" r:id="rId9"/>
    <p:sldId id="3405" r:id="rId10"/>
    <p:sldId id="3431" r:id="rId11"/>
    <p:sldId id="3434" r:id="rId12"/>
    <p:sldId id="3432" r:id="rId13"/>
    <p:sldId id="3433" r:id="rId14"/>
    <p:sldId id="334" r:id="rId15"/>
    <p:sldId id="268" r:id="rId16"/>
    <p:sldId id="308" r:id="rId17"/>
    <p:sldId id="3427" r:id="rId18"/>
    <p:sldId id="272" r:id="rId19"/>
    <p:sldId id="329" r:id="rId20"/>
    <p:sldId id="354" r:id="rId21"/>
    <p:sldId id="355" r:id="rId22"/>
    <p:sldId id="3417" r:id="rId23"/>
    <p:sldId id="267" r:id="rId24"/>
    <p:sldId id="3424" r:id="rId25"/>
    <p:sldId id="3428" r:id="rId26"/>
    <p:sldId id="3429" r:id="rId27"/>
    <p:sldId id="3430" r:id="rId28"/>
    <p:sldId id="3419" r:id="rId29"/>
    <p:sldId id="523" r:id="rId30"/>
    <p:sldId id="3426" r:id="rId31"/>
    <p:sldId id="322" r:id="rId32"/>
  </p:sldIdLst>
  <p:sldSz cx="12192000" cy="6858000"/>
  <p:notesSz cx="6980238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ry Anthony Patrinos" initials="HA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B1B437-571E-4090-BCC3-AD48DF5DE8DE}" v="35" dt="2020-02-25T19:26:04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41" autoAdjust="0"/>
    <p:restoredTop sz="70346" autoAdjust="0"/>
  </p:normalViewPr>
  <p:slideViewPr>
    <p:cSldViewPr snapToGrid="0">
      <p:cViewPr varScale="1">
        <p:scale>
          <a:sx n="76" d="100"/>
          <a:sy n="76" d="100"/>
        </p:scale>
        <p:origin x="2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y Anthony Patrinos" userId="d0427fbf-c75f-4804-9af8-dd1049b89d32" providerId="ADAL" clId="{717DD955-EB19-42E1-8302-BFE66BBFBA54}"/>
    <pc:docChg chg="custSel modSld">
      <pc:chgData name="Harry Anthony Patrinos" userId="d0427fbf-c75f-4804-9af8-dd1049b89d32" providerId="ADAL" clId="{717DD955-EB19-42E1-8302-BFE66BBFBA54}" dt="2020-02-25T19:25:59.442" v="63"/>
      <pc:docMkLst>
        <pc:docMk/>
      </pc:docMkLst>
      <pc:sldChg chg="delSp modSp">
        <pc:chgData name="Harry Anthony Patrinos" userId="d0427fbf-c75f-4804-9af8-dd1049b89d32" providerId="ADAL" clId="{717DD955-EB19-42E1-8302-BFE66BBFBA54}" dt="2020-02-25T19:24:44.528" v="31" actId="1076"/>
        <pc:sldMkLst>
          <pc:docMk/>
          <pc:sldMk cId="3116076650" sldId="267"/>
        </pc:sldMkLst>
        <pc:spChg chg="del">
          <ac:chgData name="Harry Anthony Patrinos" userId="d0427fbf-c75f-4804-9af8-dd1049b89d32" providerId="ADAL" clId="{717DD955-EB19-42E1-8302-BFE66BBFBA54}" dt="2020-02-25T19:24:20.104" v="27" actId="478"/>
          <ac:spMkLst>
            <pc:docMk/>
            <pc:sldMk cId="3116076650" sldId="267"/>
            <ac:spMk id="8" creationId="{E7A3C232-4D57-413D-8883-57566DD8B15B}"/>
          </ac:spMkLst>
        </pc:spChg>
        <pc:spChg chg="del">
          <ac:chgData name="Harry Anthony Patrinos" userId="d0427fbf-c75f-4804-9af8-dd1049b89d32" providerId="ADAL" clId="{717DD955-EB19-42E1-8302-BFE66BBFBA54}" dt="2020-02-25T19:24:23.079" v="28" actId="478"/>
          <ac:spMkLst>
            <pc:docMk/>
            <pc:sldMk cId="3116076650" sldId="267"/>
            <ac:spMk id="9" creationId="{21856FBE-2818-4E02-B975-043B380B1B4C}"/>
          </ac:spMkLst>
        </pc:spChg>
        <pc:graphicFrameChg chg="del">
          <ac:chgData name="Harry Anthony Patrinos" userId="d0427fbf-c75f-4804-9af8-dd1049b89d32" providerId="ADAL" clId="{717DD955-EB19-42E1-8302-BFE66BBFBA54}" dt="2020-02-25T19:24:16.148" v="26" actId="478"/>
          <ac:graphicFrameMkLst>
            <pc:docMk/>
            <pc:sldMk cId="3116076650" sldId="267"/>
            <ac:graphicFrameMk id="5" creationId="{5C8C2A85-4552-4539-ADF9-5C677152E536}"/>
          </ac:graphicFrameMkLst>
        </pc:graphicFrameChg>
        <pc:graphicFrameChg chg="del">
          <ac:chgData name="Harry Anthony Patrinos" userId="d0427fbf-c75f-4804-9af8-dd1049b89d32" providerId="ADAL" clId="{717DD955-EB19-42E1-8302-BFE66BBFBA54}" dt="2020-02-25T19:24:29.153" v="29" actId="478"/>
          <ac:graphicFrameMkLst>
            <pc:docMk/>
            <pc:sldMk cId="3116076650" sldId="267"/>
            <ac:graphicFrameMk id="6" creationId="{B252881F-0C92-4586-8B8C-B35DA715349F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4:44.528" v="31" actId="1076"/>
          <ac:picMkLst>
            <pc:docMk/>
            <pc:sldMk cId="3116076650" sldId="267"/>
            <ac:picMk id="3" creationId="{337B8B03-9263-401D-B57B-8285E99429E0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22:36.374" v="14" actId="1076"/>
        <pc:sldMkLst>
          <pc:docMk/>
          <pc:sldMk cId="3953796922" sldId="268"/>
        </pc:sldMkLst>
        <pc:graphicFrameChg chg="del">
          <ac:chgData name="Harry Anthony Patrinos" userId="d0427fbf-c75f-4804-9af8-dd1049b89d32" providerId="ADAL" clId="{717DD955-EB19-42E1-8302-BFE66BBFBA54}" dt="2020-02-25T19:22:28.687" v="13"/>
          <ac:graphicFrameMkLst>
            <pc:docMk/>
            <pc:sldMk cId="3953796922" sldId="268"/>
            <ac:graphicFrameMk id="7" creationId="{00000000-0000-0000-0000-000000000000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2:36.374" v="14" actId="1076"/>
          <ac:picMkLst>
            <pc:docMk/>
            <pc:sldMk cId="3953796922" sldId="268"/>
            <ac:picMk id="2" creationId="{E2B6556D-0C9A-4502-B641-E34962254EB7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23:06.624" v="16" actId="1076"/>
        <pc:sldMkLst>
          <pc:docMk/>
          <pc:sldMk cId="1058455550" sldId="272"/>
        </pc:sldMkLst>
        <pc:graphicFrameChg chg="del">
          <ac:chgData name="Harry Anthony Patrinos" userId="d0427fbf-c75f-4804-9af8-dd1049b89d32" providerId="ADAL" clId="{717DD955-EB19-42E1-8302-BFE66BBFBA54}" dt="2020-02-25T19:22:58.302" v="15"/>
          <ac:graphicFrameMkLst>
            <pc:docMk/>
            <pc:sldMk cId="1058455550" sldId="272"/>
            <ac:graphicFrameMk id="3" creationId="{7E4A7742-73A7-4F2B-A9AA-D600AE639D19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3:06.624" v="16" actId="1076"/>
          <ac:picMkLst>
            <pc:docMk/>
            <pc:sldMk cId="1058455550" sldId="272"/>
            <ac:picMk id="4" creationId="{0CB24223-4CFB-438D-86FD-615BDAB23E33}"/>
          </ac:picMkLst>
        </pc:picChg>
      </pc:sldChg>
      <pc:sldChg chg="addSp delSp modSp">
        <pc:chgData name="Harry Anthony Patrinos" userId="d0427fbf-c75f-4804-9af8-dd1049b89d32" providerId="ADAL" clId="{717DD955-EB19-42E1-8302-BFE66BBFBA54}" dt="2020-02-25T19:23:26.082" v="19" actId="1076"/>
        <pc:sldMkLst>
          <pc:docMk/>
          <pc:sldMk cId="81858877" sldId="329"/>
        </pc:sldMkLst>
        <pc:spChg chg="add del mod">
          <ac:chgData name="Harry Anthony Patrinos" userId="d0427fbf-c75f-4804-9af8-dd1049b89d32" providerId="ADAL" clId="{717DD955-EB19-42E1-8302-BFE66BBFBA54}" dt="2020-02-25T19:23:19.210" v="18" actId="478"/>
          <ac:spMkLst>
            <pc:docMk/>
            <pc:sldMk cId="81858877" sldId="329"/>
            <ac:spMk id="2" creationId="{CC7339AB-4984-4D72-8F3D-BA11B391BB38}"/>
          </ac:spMkLst>
        </pc:spChg>
        <pc:graphicFrameChg chg="del">
          <ac:chgData name="Harry Anthony Patrinos" userId="d0427fbf-c75f-4804-9af8-dd1049b89d32" providerId="ADAL" clId="{717DD955-EB19-42E1-8302-BFE66BBFBA54}" dt="2020-02-25T19:23:15.003" v="17"/>
          <ac:graphicFrameMkLst>
            <pc:docMk/>
            <pc:sldMk cId="81858877" sldId="329"/>
            <ac:graphicFrameMk id="7" creationId="{90CCE812-7128-4761-B6EF-16D25C8EC271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3:26.082" v="19" actId="1076"/>
          <ac:picMkLst>
            <pc:docMk/>
            <pc:sldMk cId="81858877" sldId="329"/>
            <ac:picMk id="3" creationId="{714D9207-CB82-4957-9807-5416930A9428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22:19.364" v="12" actId="1076"/>
        <pc:sldMkLst>
          <pc:docMk/>
          <pc:sldMk cId="2613088401" sldId="334"/>
        </pc:sldMkLst>
        <pc:graphicFrameChg chg="del">
          <ac:chgData name="Harry Anthony Patrinos" userId="d0427fbf-c75f-4804-9af8-dd1049b89d32" providerId="ADAL" clId="{717DD955-EB19-42E1-8302-BFE66BBFBA54}" dt="2020-02-25T19:22:11.915" v="11"/>
          <ac:graphicFrameMkLst>
            <pc:docMk/>
            <pc:sldMk cId="2613088401" sldId="334"/>
            <ac:graphicFrameMk id="8" creationId="{FB394940-6B29-45DE-8F0C-4BE675DC9B2A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2:19.364" v="12" actId="1076"/>
          <ac:picMkLst>
            <pc:docMk/>
            <pc:sldMk cId="2613088401" sldId="334"/>
            <ac:picMk id="3" creationId="{9915F382-0D8E-4A93-B9EB-7B2D81C5D484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18:15.997" v="6" actId="1076"/>
        <pc:sldMkLst>
          <pc:docMk/>
          <pc:sldMk cId="729106021" sldId="2643"/>
        </pc:sldMkLst>
        <pc:graphicFrameChg chg="del">
          <ac:chgData name="Harry Anthony Patrinos" userId="d0427fbf-c75f-4804-9af8-dd1049b89d32" providerId="ADAL" clId="{717DD955-EB19-42E1-8302-BFE66BBFBA54}" dt="2020-02-25T19:18:07.489" v="5"/>
          <ac:graphicFrameMkLst>
            <pc:docMk/>
            <pc:sldMk cId="729106021" sldId="2643"/>
            <ac:graphicFrameMk id="4" creationId="{00000000-0000-0000-0000-000000000000}"/>
          </ac:graphicFrameMkLst>
        </pc:graphicFrameChg>
        <pc:picChg chg="mod">
          <ac:chgData name="Harry Anthony Patrinos" userId="d0427fbf-c75f-4804-9af8-dd1049b89d32" providerId="ADAL" clId="{717DD955-EB19-42E1-8302-BFE66BBFBA54}" dt="2020-02-25T19:18:15.997" v="6" actId="1076"/>
          <ac:picMkLst>
            <pc:docMk/>
            <pc:sldMk cId="729106021" sldId="2643"/>
            <ac:picMk id="2" creationId="{61DBBA8A-5D18-4A39-9CE6-8F8CB32252D8}"/>
          </ac:picMkLst>
        </pc:picChg>
      </pc:sldChg>
      <pc:sldChg chg="addSp delSp modSp">
        <pc:chgData name="Harry Anthony Patrinos" userId="d0427fbf-c75f-4804-9af8-dd1049b89d32" providerId="ADAL" clId="{717DD955-EB19-42E1-8302-BFE66BBFBA54}" dt="2020-02-25T19:17:58.091" v="4" actId="1076"/>
        <pc:sldMkLst>
          <pc:docMk/>
          <pc:sldMk cId="1519880776" sldId="3387"/>
        </pc:sldMkLst>
        <pc:spChg chg="add del mod">
          <ac:chgData name="Harry Anthony Patrinos" userId="d0427fbf-c75f-4804-9af8-dd1049b89d32" providerId="ADAL" clId="{717DD955-EB19-42E1-8302-BFE66BBFBA54}" dt="2020-02-25T19:17:50.164" v="3" actId="478"/>
          <ac:spMkLst>
            <pc:docMk/>
            <pc:sldMk cId="1519880776" sldId="3387"/>
            <ac:spMk id="3" creationId="{0D16DCA2-3AFB-47DD-9B09-EC72D2E9D707}"/>
          </ac:spMkLst>
        </pc:spChg>
        <pc:graphicFrameChg chg="del">
          <ac:chgData name="Harry Anthony Patrinos" userId="d0427fbf-c75f-4804-9af8-dd1049b89d32" providerId="ADAL" clId="{717DD955-EB19-42E1-8302-BFE66BBFBA54}" dt="2020-02-25T19:17:47.772" v="2"/>
          <ac:graphicFrameMkLst>
            <pc:docMk/>
            <pc:sldMk cId="1519880776" sldId="3387"/>
            <ac:graphicFrameMk id="4" creationId="{1FDD43F6-FB60-4CD5-B210-A3E7E585AAD4}"/>
          </ac:graphicFrameMkLst>
        </pc:graphicFrameChg>
        <pc:picChg chg="mod">
          <ac:chgData name="Harry Anthony Patrinos" userId="d0427fbf-c75f-4804-9af8-dd1049b89d32" providerId="ADAL" clId="{717DD955-EB19-42E1-8302-BFE66BBFBA54}" dt="2020-02-25T19:17:58.091" v="4" actId="1076"/>
          <ac:picMkLst>
            <pc:docMk/>
            <pc:sldMk cId="1519880776" sldId="3387"/>
            <ac:picMk id="5" creationId="{B4C84501-CC52-47C3-8212-EDB4166905EE}"/>
          </ac:picMkLst>
        </pc:picChg>
      </pc:sldChg>
      <pc:sldChg chg="delSp">
        <pc:chgData name="Harry Anthony Patrinos" userId="d0427fbf-c75f-4804-9af8-dd1049b89d32" providerId="ADAL" clId="{717DD955-EB19-42E1-8302-BFE66BBFBA54}" dt="2020-02-25T19:18:23.789" v="7"/>
        <pc:sldMkLst>
          <pc:docMk/>
          <pc:sldMk cId="569231410" sldId="3405"/>
        </pc:sldMkLst>
        <pc:graphicFrameChg chg="del">
          <ac:chgData name="Harry Anthony Patrinos" userId="d0427fbf-c75f-4804-9af8-dd1049b89d32" providerId="ADAL" clId="{717DD955-EB19-42E1-8302-BFE66BBFBA54}" dt="2020-02-25T19:18:23.789" v="7"/>
          <ac:graphicFrameMkLst>
            <pc:docMk/>
            <pc:sldMk cId="569231410" sldId="3405"/>
            <ac:graphicFrameMk id="2" creationId="{00D27904-4474-44DE-A8E6-768403DF144A}"/>
          </ac:graphicFrameMkLst>
        </pc:graphicFrameChg>
      </pc:sldChg>
      <pc:sldChg chg="delSp modSp">
        <pc:chgData name="Harry Anthony Patrinos" userId="d0427fbf-c75f-4804-9af8-dd1049b89d32" providerId="ADAL" clId="{717DD955-EB19-42E1-8302-BFE66BBFBA54}" dt="2020-02-25T19:23:55.690" v="25" actId="1076"/>
        <pc:sldMkLst>
          <pc:docMk/>
          <pc:sldMk cId="3318157816" sldId="3417"/>
        </pc:sldMkLst>
        <pc:graphicFrameChg chg="del mod">
          <ac:chgData name="Harry Anthony Patrinos" userId="d0427fbf-c75f-4804-9af8-dd1049b89d32" providerId="ADAL" clId="{717DD955-EB19-42E1-8302-BFE66BBFBA54}" dt="2020-02-25T19:23:48.819" v="24"/>
          <ac:graphicFrameMkLst>
            <pc:docMk/>
            <pc:sldMk cId="3318157816" sldId="3417"/>
            <ac:graphicFrameMk id="2" creationId="{BE353DB7-2111-4862-A988-EAA9889B8D7D}"/>
          </ac:graphicFrameMkLst>
        </pc:graphicFrameChg>
        <pc:graphicFrameChg chg="del">
          <ac:chgData name="Harry Anthony Patrinos" userId="d0427fbf-c75f-4804-9af8-dd1049b89d32" providerId="ADAL" clId="{717DD955-EB19-42E1-8302-BFE66BBFBA54}" dt="2020-02-25T19:23:48.819" v="24"/>
          <ac:graphicFrameMkLst>
            <pc:docMk/>
            <pc:sldMk cId="3318157816" sldId="3417"/>
            <ac:graphicFrameMk id="3" creationId="{23554E34-578A-456A-8ED6-5B71109EA52B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3:55.690" v="25" actId="1076"/>
          <ac:picMkLst>
            <pc:docMk/>
            <pc:sldMk cId="3318157816" sldId="3417"/>
            <ac:picMk id="5" creationId="{A330E73F-C35E-46D3-8389-30C9EC64DC40}"/>
          </ac:picMkLst>
        </pc:picChg>
      </pc:sldChg>
      <pc:sldChg chg="delSp">
        <pc:chgData name="Harry Anthony Patrinos" userId="d0427fbf-c75f-4804-9af8-dd1049b89d32" providerId="ADAL" clId="{717DD955-EB19-42E1-8302-BFE66BBFBA54}" dt="2020-02-25T19:25:59.442" v="63"/>
        <pc:sldMkLst>
          <pc:docMk/>
          <pc:sldMk cId="2421156263" sldId="3419"/>
        </pc:sldMkLst>
        <pc:graphicFrameChg chg="del">
          <ac:chgData name="Harry Anthony Patrinos" userId="d0427fbf-c75f-4804-9af8-dd1049b89d32" providerId="ADAL" clId="{717DD955-EB19-42E1-8302-BFE66BBFBA54}" dt="2020-02-25T19:25:59.442" v="63"/>
          <ac:graphicFrameMkLst>
            <pc:docMk/>
            <pc:sldMk cId="2421156263" sldId="3419"/>
            <ac:graphicFrameMk id="2" creationId="{B4D7D0B9-7753-4C30-A049-1E706D5F4726}"/>
          </ac:graphicFrameMkLst>
        </pc:graphicFrameChg>
      </pc:sldChg>
      <pc:sldChg chg="delSp modSp">
        <pc:chgData name="Harry Anthony Patrinos" userId="d0427fbf-c75f-4804-9af8-dd1049b89d32" providerId="ADAL" clId="{717DD955-EB19-42E1-8302-BFE66BBFBA54}" dt="2020-02-25T19:17:32.624" v="1" actId="1076"/>
        <pc:sldMkLst>
          <pc:docMk/>
          <pc:sldMk cId="2979086251" sldId="3427"/>
        </pc:sldMkLst>
        <pc:graphicFrameChg chg="del">
          <ac:chgData name="Harry Anthony Patrinos" userId="d0427fbf-c75f-4804-9af8-dd1049b89d32" providerId="ADAL" clId="{717DD955-EB19-42E1-8302-BFE66BBFBA54}" dt="2020-02-25T19:17:24.444" v="0"/>
          <ac:graphicFrameMkLst>
            <pc:docMk/>
            <pc:sldMk cId="2979086251" sldId="3427"/>
            <ac:graphicFrameMk id="3" creationId="{7E4A7742-73A7-4F2B-A9AA-D600AE639D19}"/>
          </ac:graphicFrameMkLst>
        </pc:graphicFrameChg>
        <pc:picChg chg="mod">
          <ac:chgData name="Harry Anthony Patrinos" userId="d0427fbf-c75f-4804-9af8-dd1049b89d32" providerId="ADAL" clId="{717DD955-EB19-42E1-8302-BFE66BBFBA54}" dt="2020-02-25T19:17:32.624" v="1" actId="1076"/>
          <ac:picMkLst>
            <pc:docMk/>
            <pc:sldMk cId="2979086251" sldId="3427"/>
            <ac:picMk id="4" creationId="{AEC44310-6E00-4442-87D2-168B26DA1ED1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25:04.063" v="50" actId="1036"/>
        <pc:sldMkLst>
          <pc:docMk/>
          <pc:sldMk cId="735248935" sldId="3428"/>
        </pc:sldMkLst>
        <pc:graphicFrameChg chg="del">
          <ac:chgData name="Harry Anthony Patrinos" userId="d0427fbf-c75f-4804-9af8-dd1049b89d32" providerId="ADAL" clId="{717DD955-EB19-42E1-8302-BFE66BBFBA54}" dt="2020-02-25T19:24:53.653" v="32"/>
          <ac:graphicFrameMkLst>
            <pc:docMk/>
            <pc:sldMk cId="735248935" sldId="3428"/>
            <ac:graphicFrameMk id="3" creationId="{A0E776B0-788D-4055-A583-431D3662AF26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5:04.063" v="50" actId="1036"/>
          <ac:picMkLst>
            <pc:docMk/>
            <pc:sldMk cId="735248935" sldId="3428"/>
            <ac:picMk id="4" creationId="{F9392465-9767-402E-A907-3C25F86540DA}"/>
          </ac:picMkLst>
        </pc:picChg>
      </pc:sldChg>
      <pc:sldChg chg="delSp modSp">
        <pc:chgData name="Harry Anthony Patrinos" userId="d0427fbf-c75f-4804-9af8-dd1049b89d32" providerId="ADAL" clId="{717DD955-EB19-42E1-8302-BFE66BBFBA54}" dt="2020-02-25T19:25:22.523" v="62" actId="1036"/>
        <pc:sldMkLst>
          <pc:docMk/>
          <pc:sldMk cId="2325056638" sldId="3430"/>
        </pc:sldMkLst>
        <pc:graphicFrameChg chg="del">
          <ac:chgData name="Harry Anthony Patrinos" userId="d0427fbf-c75f-4804-9af8-dd1049b89d32" providerId="ADAL" clId="{717DD955-EB19-42E1-8302-BFE66BBFBA54}" dt="2020-02-25T19:25:14.630" v="51"/>
          <ac:graphicFrameMkLst>
            <pc:docMk/>
            <pc:sldMk cId="2325056638" sldId="3430"/>
            <ac:graphicFrameMk id="2" creationId="{CFF4DED1-7B2A-4C46-856B-9BBF8265FDFB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5:22.523" v="62" actId="1036"/>
          <ac:picMkLst>
            <pc:docMk/>
            <pc:sldMk cId="2325056638" sldId="3430"/>
            <ac:picMk id="4" creationId="{AB1EB17B-273C-4B8E-9E3F-834020114B49}"/>
          </ac:picMkLst>
        </pc:picChg>
      </pc:sldChg>
      <pc:sldChg chg="addSp delSp modSp">
        <pc:chgData name="Harry Anthony Patrinos" userId="d0427fbf-c75f-4804-9af8-dd1049b89d32" providerId="ADAL" clId="{717DD955-EB19-42E1-8302-BFE66BBFBA54}" dt="2020-02-25T19:22:05.236" v="10" actId="1076"/>
        <pc:sldMkLst>
          <pc:docMk/>
          <pc:sldMk cId="2892668955" sldId="3433"/>
        </pc:sldMkLst>
        <pc:spChg chg="add del mod">
          <ac:chgData name="Harry Anthony Patrinos" userId="d0427fbf-c75f-4804-9af8-dd1049b89d32" providerId="ADAL" clId="{717DD955-EB19-42E1-8302-BFE66BBFBA54}" dt="2020-02-25T19:21:58.625" v="9" actId="478"/>
          <ac:spMkLst>
            <pc:docMk/>
            <pc:sldMk cId="2892668955" sldId="3433"/>
            <ac:spMk id="3" creationId="{1A7EA8E5-D890-4F77-B0C9-2866FE1B4075}"/>
          </ac:spMkLst>
        </pc:spChg>
        <pc:graphicFrameChg chg="del">
          <ac:chgData name="Harry Anthony Patrinos" userId="d0427fbf-c75f-4804-9af8-dd1049b89d32" providerId="ADAL" clId="{717DD955-EB19-42E1-8302-BFE66BBFBA54}" dt="2020-02-25T19:21:56.567" v="8"/>
          <ac:graphicFrameMkLst>
            <pc:docMk/>
            <pc:sldMk cId="2892668955" sldId="3433"/>
            <ac:graphicFrameMk id="4" creationId="{D8BEEABB-28F7-46DD-A3D0-035894442005}"/>
          </ac:graphicFrameMkLst>
        </pc:graphicFrameChg>
        <pc:picChg chg="mod">
          <ac:chgData name="Harry Anthony Patrinos" userId="d0427fbf-c75f-4804-9af8-dd1049b89d32" providerId="ADAL" clId="{717DD955-EB19-42E1-8302-BFE66BBFBA54}" dt="2020-02-25T19:22:05.236" v="10" actId="1076"/>
          <ac:picMkLst>
            <pc:docMk/>
            <pc:sldMk cId="2892668955" sldId="3433"/>
            <ac:picMk id="5" creationId="{4CC9CBEC-83D8-447C-9CF8-A598379DBAB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5103318722604898E-2"/>
          <c:w val="0.96691729323308295"/>
          <c:h val="0.9448966812773950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708752"/>
        <c:axId val="1007420496"/>
      </c:lineChart>
      <c:catAx>
        <c:axId val="97870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7420496"/>
        <c:crosses val="autoZero"/>
        <c:auto val="1"/>
        <c:lblAlgn val="ctr"/>
        <c:lblOffset val="100"/>
        <c:noMultiLvlLbl val="0"/>
      </c:catAx>
      <c:valAx>
        <c:axId val="1007420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787087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99">
          <a:solidFill>
            <a:srgbClr val="404040"/>
          </a:solidFill>
        </a:defRPr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21C37D-9F6E-4323-9206-11C833296EA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3_2" csCatId="accent3" phldr="1"/>
      <dgm:spPr/>
      <dgm:t>
        <a:bodyPr/>
        <a:lstStyle/>
        <a:p>
          <a:endParaRPr lang="en-US"/>
        </a:p>
      </dgm:t>
    </dgm:pt>
    <dgm:pt modelId="{3936AD99-E5A9-4E3D-B396-F9809317FC2D}">
      <dgm:prSet custT="1"/>
      <dgm:spPr/>
      <dgm:t>
        <a:bodyPr/>
        <a:lstStyle/>
        <a:p>
          <a:r>
            <a:rPr lang="en-US" sz="4000" i="1" dirty="0"/>
            <a:t>Narrow</a:t>
          </a:r>
          <a:r>
            <a:rPr lang="en-US" sz="4000" dirty="0"/>
            <a:t> social returns</a:t>
          </a:r>
        </a:p>
      </dgm:t>
    </dgm:pt>
    <dgm:pt modelId="{316AD43F-E71B-4B6D-85AC-21D2CA3768AB}" type="parTrans" cxnId="{17306BCB-67ED-489A-882E-3C65283E03CB}">
      <dgm:prSet/>
      <dgm:spPr/>
      <dgm:t>
        <a:bodyPr/>
        <a:lstStyle/>
        <a:p>
          <a:endParaRPr lang="en-US" sz="3200"/>
        </a:p>
      </dgm:t>
    </dgm:pt>
    <dgm:pt modelId="{53985171-D420-4EC8-85F1-DB69C2EBDDED}" type="sibTrans" cxnId="{17306BCB-67ED-489A-882E-3C65283E03CB}">
      <dgm:prSet/>
      <dgm:spPr/>
      <dgm:t>
        <a:bodyPr/>
        <a:lstStyle/>
        <a:p>
          <a:endParaRPr lang="en-US" sz="3200"/>
        </a:p>
      </dgm:t>
    </dgm:pt>
    <dgm:pt modelId="{F840201E-EA85-42E2-BD80-BE2287A1357D}">
      <dgm:prSet custT="1"/>
      <dgm:spPr/>
      <dgm:t>
        <a:bodyPr/>
        <a:lstStyle/>
        <a:p>
          <a:r>
            <a:rPr lang="en-US" sz="3200" dirty="0"/>
            <a:t>incorporating direct market effects</a:t>
          </a:r>
        </a:p>
      </dgm:t>
    </dgm:pt>
    <dgm:pt modelId="{6FEB514C-8F70-4CE2-9E80-783BFDFC3843}" type="parTrans" cxnId="{7856BE4D-68D9-4498-8CDB-8166A78B5475}">
      <dgm:prSet/>
      <dgm:spPr/>
      <dgm:t>
        <a:bodyPr/>
        <a:lstStyle/>
        <a:p>
          <a:endParaRPr lang="en-US" sz="3200"/>
        </a:p>
      </dgm:t>
    </dgm:pt>
    <dgm:pt modelId="{B833B3A4-2A66-4D04-98AA-CE9149BB74A8}" type="sibTrans" cxnId="{7856BE4D-68D9-4498-8CDB-8166A78B5475}">
      <dgm:prSet/>
      <dgm:spPr/>
      <dgm:t>
        <a:bodyPr/>
        <a:lstStyle/>
        <a:p>
          <a:endParaRPr lang="en-US" sz="3200"/>
        </a:p>
      </dgm:t>
    </dgm:pt>
    <dgm:pt modelId="{6265AE66-E887-4868-9537-7367E67B7DF8}">
      <dgm:prSet custT="1"/>
      <dgm:spPr/>
      <dgm:t>
        <a:bodyPr/>
        <a:lstStyle/>
        <a:p>
          <a:r>
            <a:rPr lang="en-US" sz="4000" b="1" dirty="0"/>
            <a:t>Wide</a:t>
          </a:r>
          <a:r>
            <a:rPr lang="en-US" sz="4000" dirty="0"/>
            <a:t> social returns</a:t>
          </a:r>
        </a:p>
      </dgm:t>
    </dgm:pt>
    <dgm:pt modelId="{F9C3DBB2-68AB-4B77-9FD8-8FD7F876E621}" type="parTrans" cxnId="{140AFB9F-FF49-4F17-9BD6-5898A2E577A3}">
      <dgm:prSet/>
      <dgm:spPr/>
      <dgm:t>
        <a:bodyPr/>
        <a:lstStyle/>
        <a:p>
          <a:endParaRPr lang="en-US" sz="3200"/>
        </a:p>
      </dgm:t>
    </dgm:pt>
    <dgm:pt modelId="{BE0D154E-6D41-4119-A837-6DC28BE2B1E7}" type="sibTrans" cxnId="{140AFB9F-FF49-4F17-9BD6-5898A2E577A3}">
      <dgm:prSet/>
      <dgm:spPr/>
      <dgm:t>
        <a:bodyPr/>
        <a:lstStyle/>
        <a:p>
          <a:endParaRPr lang="en-US" sz="3200"/>
        </a:p>
      </dgm:t>
    </dgm:pt>
    <dgm:pt modelId="{8489B695-4088-4D85-837D-F8BDD2CE503F}">
      <dgm:prSet custT="1"/>
      <dgm:spPr/>
      <dgm:t>
        <a:bodyPr/>
        <a:lstStyle/>
        <a:p>
          <a:r>
            <a:rPr lang="en-US" sz="3200" dirty="0"/>
            <a:t>incorporating external and non-market effects</a:t>
          </a:r>
        </a:p>
      </dgm:t>
    </dgm:pt>
    <dgm:pt modelId="{13DCD4FB-F8BB-4529-BF8E-B7C7BE53EBC7}" type="parTrans" cxnId="{0F41E242-5BD3-4137-B250-08E29BB32E1D}">
      <dgm:prSet/>
      <dgm:spPr/>
      <dgm:t>
        <a:bodyPr/>
        <a:lstStyle/>
        <a:p>
          <a:endParaRPr lang="en-US" sz="3200"/>
        </a:p>
      </dgm:t>
    </dgm:pt>
    <dgm:pt modelId="{F930EB93-8DBF-4198-9A2F-DC235BD6A8C0}" type="sibTrans" cxnId="{0F41E242-5BD3-4137-B250-08E29BB32E1D}">
      <dgm:prSet/>
      <dgm:spPr/>
      <dgm:t>
        <a:bodyPr/>
        <a:lstStyle/>
        <a:p>
          <a:endParaRPr lang="en-US" sz="3200"/>
        </a:p>
      </dgm:t>
    </dgm:pt>
    <dgm:pt modelId="{D550635B-E58B-4E8D-A695-3EC1C6910F24}" type="pres">
      <dgm:prSet presAssocID="{8F21C37D-9F6E-4323-9206-11C833296EAA}" presName="root" presStyleCnt="0">
        <dgm:presLayoutVars>
          <dgm:dir/>
          <dgm:resizeHandles val="exact"/>
        </dgm:presLayoutVars>
      </dgm:prSet>
      <dgm:spPr/>
    </dgm:pt>
    <dgm:pt modelId="{0BA1CB7C-2604-4BC3-AA22-F1A2FF1564F3}" type="pres">
      <dgm:prSet presAssocID="{3936AD99-E5A9-4E3D-B396-F9809317FC2D}" presName="compNode" presStyleCnt="0"/>
      <dgm:spPr/>
    </dgm:pt>
    <dgm:pt modelId="{5AF9AAA8-E0BC-499D-A9C4-DD469EC3A7B0}" type="pres">
      <dgm:prSet presAssocID="{3936AD99-E5A9-4E3D-B396-F9809317FC2D}" presName="bgRect" presStyleLbl="bgShp" presStyleIdx="0" presStyleCnt="2"/>
      <dgm:spPr/>
    </dgm:pt>
    <dgm:pt modelId="{7855110F-69ED-479C-A552-0C7A747B23F0}" type="pres">
      <dgm:prSet presAssocID="{3936AD99-E5A9-4E3D-B396-F9809317FC2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22B38E32-18BB-450D-946E-6588DFABE06A}" type="pres">
      <dgm:prSet presAssocID="{3936AD99-E5A9-4E3D-B396-F9809317FC2D}" presName="spaceRect" presStyleCnt="0"/>
      <dgm:spPr/>
    </dgm:pt>
    <dgm:pt modelId="{2885B0EB-CD16-4E5D-95FA-621481D97D5A}" type="pres">
      <dgm:prSet presAssocID="{3936AD99-E5A9-4E3D-B396-F9809317FC2D}" presName="parTx" presStyleLbl="revTx" presStyleIdx="0" presStyleCnt="4">
        <dgm:presLayoutVars>
          <dgm:chMax val="0"/>
          <dgm:chPref val="0"/>
        </dgm:presLayoutVars>
      </dgm:prSet>
      <dgm:spPr/>
    </dgm:pt>
    <dgm:pt modelId="{CFD006D9-07CD-46B5-BD92-B3598D17D889}" type="pres">
      <dgm:prSet presAssocID="{3936AD99-E5A9-4E3D-B396-F9809317FC2D}" presName="desTx" presStyleLbl="revTx" presStyleIdx="1" presStyleCnt="4">
        <dgm:presLayoutVars/>
      </dgm:prSet>
      <dgm:spPr/>
    </dgm:pt>
    <dgm:pt modelId="{F11A8D94-F9D8-46BD-8311-1D1A29823BD0}" type="pres">
      <dgm:prSet presAssocID="{53985171-D420-4EC8-85F1-DB69C2EBDDED}" presName="sibTrans" presStyleCnt="0"/>
      <dgm:spPr/>
    </dgm:pt>
    <dgm:pt modelId="{E8CC1491-4C35-4C33-831A-3CC5121574DE}" type="pres">
      <dgm:prSet presAssocID="{6265AE66-E887-4868-9537-7367E67B7DF8}" presName="compNode" presStyleCnt="0"/>
      <dgm:spPr/>
    </dgm:pt>
    <dgm:pt modelId="{16E86418-A732-4E92-A99E-1F4684217E83}" type="pres">
      <dgm:prSet presAssocID="{6265AE66-E887-4868-9537-7367E67B7DF8}" presName="bgRect" presStyleLbl="bgShp" presStyleIdx="1" presStyleCnt="2"/>
      <dgm:spPr/>
    </dgm:pt>
    <dgm:pt modelId="{AF068568-9B2C-4931-B913-1E75577CA60F}" type="pres">
      <dgm:prSet presAssocID="{6265AE66-E887-4868-9537-7367E67B7DF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16DDB146-F29B-4A83-A3B0-FCBA5974203F}" type="pres">
      <dgm:prSet presAssocID="{6265AE66-E887-4868-9537-7367E67B7DF8}" presName="spaceRect" presStyleCnt="0"/>
      <dgm:spPr/>
    </dgm:pt>
    <dgm:pt modelId="{C82DBF30-6E8A-4B06-A1F2-52005C5D54F4}" type="pres">
      <dgm:prSet presAssocID="{6265AE66-E887-4868-9537-7367E67B7DF8}" presName="parTx" presStyleLbl="revTx" presStyleIdx="2" presStyleCnt="4">
        <dgm:presLayoutVars>
          <dgm:chMax val="0"/>
          <dgm:chPref val="0"/>
        </dgm:presLayoutVars>
      </dgm:prSet>
      <dgm:spPr/>
    </dgm:pt>
    <dgm:pt modelId="{B25A6435-00FC-4BD1-8F41-8ED807A0BFA5}" type="pres">
      <dgm:prSet presAssocID="{6265AE66-E887-4868-9537-7367E67B7DF8}" presName="desTx" presStyleLbl="revTx" presStyleIdx="3" presStyleCnt="4">
        <dgm:presLayoutVars/>
      </dgm:prSet>
      <dgm:spPr/>
    </dgm:pt>
  </dgm:ptLst>
  <dgm:cxnLst>
    <dgm:cxn modelId="{8FDB660F-8794-4F71-862E-2954A0D65092}" type="presOf" srcId="{8F21C37D-9F6E-4323-9206-11C833296EAA}" destId="{D550635B-E58B-4E8D-A695-3EC1C6910F24}" srcOrd="0" destOrd="0" presId="urn:microsoft.com/office/officeart/2018/2/layout/IconVerticalSolidList"/>
    <dgm:cxn modelId="{3080D628-96D2-4309-BAB0-B017C88E9552}" type="presOf" srcId="{3936AD99-E5A9-4E3D-B396-F9809317FC2D}" destId="{2885B0EB-CD16-4E5D-95FA-621481D97D5A}" srcOrd="0" destOrd="0" presId="urn:microsoft.com/office/officeart/2018/2/layout/IconVerticalSolidList"/>
    <dgm:cxn modelId="{0F41E242-5BD3-4137-B250-08E29BB32E1D}" srcId="{6265AE66-E887-4868-9537-7367E67B7DF8}" destId="{8489B695-4088-4D85-837D-F8BDD2CE503F}" srcOrd="0" destOrd="0" parTransId="{13DCD4FB-F8BB-4529-BF8E-B7C7BE53EBC7}" sibTransId="{F930EB93-8DBF-4198-9A2F-DC235BD6A8C0}"/>
    <dgm:cxn modelId="{375F2B65-391D-43A0-BF97-CAC9BC777F48}" type="presOf" srcId="{6265AE66-E887-4868-9537-7367E67B7DF8}" destId="{C82DBF30-6E8A-4B06-A1F2-52005C5D54F4}" srcOrd="0" destOrd="0" presId="urn:microsoft.com/office/officeart/2018/2/layout/IconVerticalSolidList"/>
    <dgm:cxn modelId="{7856BE4D-68D9-4498-8CDB-8166A78B5475}" srcId="{3936AD99-E5A9-4E3D-B396-F9809317FC2D}" destId="{F840201E-EA85-42E2-BD80-BE2287A1357D}" srcOrd="0" destOrd="0" parTransId="{6FEB514C-8F70-4CE2-9E80-783BFDFC3843}" sibTransId="{B833B3A4-2A66-4D04-98AA-CE9149BB74A8}"/>
    <dgm:cxn modelId="{140AFB9F-FF49-4F17-9BD6-5898A2E577A3}" srcId="{8F21C37D-9F6E-4323-9206-11C833296EAA}" destId="{6265AE66-E887-4868-9537-7367E67B7DF8}" srcOrd="1" destOrd="0" parTransId="{F9C3DBB2-68AB-4B77-9FD8-8FD7F876E621}" sibTransId="{BE0D154E-6D41-4119-A837-6DC28BE2B1E7}"/>
    <dgm:cxn modelId="{A275ABA2-4DEF-4F8A-AE92-0E2FF4E2C3CA}" type="presOf" srcId="{F840201E-EA85-42E2-BD80-BE2287A1357D}" destId="{CFD006D9-07CD-46B5-BD92-B3598D17D889}" srcOrd="0" destOrd="0" presId="urn:microsoft.com/office/officeart/2018/2/layout/IconVerticalSolidList"/>
    <dgm:cxn modelId="{9E360EBD-7456-49BF-95F7-B57343BF71E3}" type="presOf" srcId="{8489B695-4088-4D85-837D-F8BDD2CE503F}" destId="{B25A6435-00FC-4BD1-8F41-8ED807A0BFA5}" srcOrd="0" destOrd="0" presId="urn:microsoft.com/office/officeart/2018/2/layout/IconVerticalSolidList"/>
    <dgm:cxn modelId="{17306BCB-67ED-489A-882E-3C65283E03CB}" srcId="{8F21C37D-9F6E-4323-9206-11C833296EAA}" destId="{3936AD99-E5A9-4E3D-B396-F9809317FC2D}" srcOrd="0" destOrd="0" parTransId="{316AD43F-E71B-4B6D-85AC-21D2CA3768AB}" sibTransId="{53985171-D420-4EC8-85F1-DB69C2EBDDED}"/>
    <dgm:cxn modelId="{CF971E6E-0141-4318-979D-940E17359228}" type="presParOf" srcId="{D550635B-E58B-4E8D-A695-3EC1C6910F24}" destId="{0BA1CB7C-2604-4BC3-AA22-F1A2FF1564F3}" srcOrd="0" destOrd="0" presId="urn:microsoft.com/office/officeart/2018/2/layout/IconVerticalSolidList"/>
    <dgm:cxn modelId="{84C93D1E-57A7-4F5E-9256-F52CE6C25996}" type="presParOf" srcId="{0BA1CB7C-2604-4BC3-AA22-F1A2FF1564F3}" destId="{5AF9AAA8-E0BC-499D-A9C4-DD469EC3A7B0}" srcOrd="0" destOrd="0" presId="urn:microsoft.com/office/officeart/2018/2/layout/IconVerticalSolidList"/>
    <dgm:cxn modelId="{ADA3A287-1FEF-4CD1-9089-0B37B75CB957}" type="presParOf" srcId="{0BA1CB7C-2604-4BC3-AA22-F1A2FF1564F3}" destId="{7855110F-69ED-479C-A552-0C7A747B23F0}" srcOrd="1" destOrd="0" presId="urn:microsoft.com/office/officeart/2018/2/layout/IconVerticalSolidList"/>
    <dgm:cxn modelId="{76273764-2A3A-41FC-8252-AB2773C3D2E2}" type="presParOf" srcId="{0BA1CB7C-2604-4BC3-AA22-F1A2FF1564F3}" destId="{22B38E32-18BB-450D-946E-6588DFABE06A}" srcOrd="2" destOrd="0" presId="urn:microsoft.com/office/officeart/2018/2/layout/IconVerticalSolidList"/>
    <dgm:cxn modelId="{B508ADD9-4319-4126-BAA6-30E460E0F96B}" type="presParOf" srcId="{0BA1CB7C-2604-4BC3-AA22-F1A2FF1564F3}" destId="{2885B0EB-CD16-4E5D-95FA-621481D97D5A}" srcOrd="3" destOrd="0" presId="urn:microsoft.com/office/officeart/2018/2/layout/IconVerticalSolidList"/>
    <dgm:cxn modelId="{0EFAC459-0C9C-4D16-950F-4E833240E540}" type="presParOf" srcId="{0BA1CB7C-2604-4BC3-AA22-F1A2FF1564F3}" destId="{CFD006D9-07CD-46B5-BD92-B3598D17D889}" srcOrd="4" destOrd="0" presId="urn:microsoft.com/office/officeart/2018/2/layout/IconVerticalSolidList"/>
    <dgm:cxn modelId="{0A8FEDA4-D415-4B1B-8236-E9F099CA0171}" type="presParOf" srcId="{D550635B-E58B-4E8D-A695-3EC1C6910F24}" destId="{F11A8D94-F9D8-46BD-8311-1D1A29823BD0}" srcOrd="1" destOrd="0" presId="urn:microsoft.com/office/officeart/2018/2/layout/IconVerticalSolidList"/>
    <dgm:cxn modelId="{CE87ABC2-D909-4B59-B445-E579D55AD69C}" type="presParOf" srcId="{D550635B-E58B-4E8D-A695-3EC1C6910F24}" destId="{E8CC1491-4C35-4C33-831A-3CC5121574DE}" srcOrd="2" destOrd="0" presId="urn:microsoft.com/office/officeart/2018/2/layout/IconVerticalSolidList"/>
    <dgm:cxn modelId="{E7504ABC-DD9A-474C-AECC-534683AF986F}" type="presParOf" srcId="{E8CC1491-4C35-4C33-831A-3CC5121574DE}" destId="{16E86418-A732-4E92-A99E-1F4684217E83}" srcOrd="0" destOrd="0" presId="urn:microsoft.com/office/officeart/2018/2/layout/IconVerticalSolidList"/>
    <dgm:cxn modelId="{FBCC0FCE-2B4C-4BBB-9657-5227EF75182A}" type="presParOf" srcId="{E8CC1491-4C35-4C33-831A-3CC5121574DE}" destId="{AF068568-9B2C-4931-B913-1E75577CA60F}" srcOrd="1" destOrd="0" presId="urn:microsoft.com/office/officeart/2018/2/layout/IconVerticalSolidList"/>
    <dgm:cxn modelId="{4B1789E6-4F51-4F2D-891B-D1184AC9162D}" type="presParOf" srcId="{E8CC1491-4C35-4C33-831A-3CC5121574DE}" destId="{16DDB146-F29B-4A83-A3B0-FCBA5974203F}" srcOrd="2" destOrd="0" presId="urn:microsoft.com/office/officeart/2018/2/layout/IconVerticalSolidList"/>
    <dgm:cxn modelId="{EB9E5AF0-EA4B-45F1-A91E-A08EE78CF729}" type="presParOf" srcId="{E8CC1491-4C35-4C33-831A-3CC5121574DE}" destId="{C82DBF30-6E8A-4B06-A1F2-52005C5D54F4}" srcOrd="3" destOrd="0" presId="urn:microsoft.com/office/officeart/2018/2/layout/IconVerticalSolidList"/>
    <dgm:cxn modelId="{C6A53AB4-2FEA-416C-AC16-AA66B605536D}" type="presParOf" srcId="{E8CC1491-4C35-4C33-831A-3CC5121574DE}" destId="{B25A6435-00FC-4BD1-8F41-8ED807A0BFA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9AAA8-E0BC-499D-A9C4-DD469EC3A7B0}">
      <dsp:nvSpPr>
        <dsp:cNvPr id="0" name=""/>
        <dsp:cNvSpPr/>
      </dsp:nvSpPr>
      <dsp:spPr>
        <a:xfrm>
          <a:off x="0" y="853802"/>
          <a:ext cx="11538857" cy="1576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5110F-69ED-479C-A552-0C7A747B23F0}">
      <dsp:nvSpPr>
        <dsp:cNvPr id="0" name=""/>
        <dsp:cNvSpPr/>
      </dsp:nvSpPr>
      <dsp:spPr>
        <a:xfrm>
          <a:off x="476816" y="1208459"/>
          <a:ext cx="866938" cy="8669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5B0EB-CD16-4E5D-95FA-621481D97D5A}">
      <dsp:nvSpPr>
        <dsp:cNvPr id="0" name=""/>
        <dsp:cNvSpPr/>
      </dsp:nvSpPr>
      <dsp:spPr>
        <a:xfrm>
          <a:off x="1820570" y="853802"/>
          <a:ext cx="5192485" cy="15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820" tIns="166820" rIns="166820" bIns="16682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i="1" kern="1200" dirty="0"/>
            <a:t>Narrow</a:t>
          </a:r>
          <a:r>
            <a:rPr lang="en-US" sz="4000" kern="1200" dirty="0"/>
            <a:t> social returns</a:t>
          </a:r>
        </a:p>
      </dsp:txBody>
      <dsp:txXfrm>
        <a:off x="1820570" y="853802"/>
        <a:ext cx="5192485" cy="1576251"/>
      </dsp:txXfrm>
    </dsp:sp>
    <dsp:sp modelId="{CFD006D9-07CD-46B5-BD92-B3598D17D889}">
      <dsp:nvSpPr>
        <dsp:cNvPr id="0" name=""/>
        <dsp:cNvSpPr/>
      </dsp:nvSpPr>
      <dsp:spPr>
        <a:xfrm>
          <a:off x="7013056" y="853802"/>
          <a:ext cx="4525800" cy="15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820" tIns="166820" rIns="166820" bIns="1668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incorporating direct market effects</a:t>
          </a:r>
        </a:p>
      </dsp:txBody>
      <dsp:txXfrm>
        <a:off x="7013056" y="853802"/>
        <a:ext cx="4525800" cy="1576251"/>
      </dsp:txXfrm>
    </dsp:sp>
    <dsp:sp modelId="{16E86418-A732-4E92-A99E-1F4684217E83}">
      <dsp:nvSpPr>
        <dsp:cNvPr id="0" name=""/>
        <dsp:cNvSpPr/>
      </dsp:nvSpPr>
      <dsp:spPr>
        <a:xfrm>
          <a:off x="0" y="2824117"/>
          <a:ext cx="11538857" cy="1576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68568-9B2C-4931-B913-1E75577CA60F}">
      <dsp:nvSpPr>
        <dsp:cNvPr id="0" name=""/>
        <dsp:cNvSpPr/>
      </dsp:nvSpPr>
      <dsp:spPr>
        <a:xfrm>
          <a:off x="476816" y="3178774"/>
          <a:ext cx="866938" cy="8669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DBF30-6E8A-4B06-A1F2-52005C5D54F4}">
      <dsp:nvSpPr>
        <dsp:cNvPr id="0" name=""/>
        <dsp:cNvSpPr/>
      </dsp:nvSpPr>
      <dsp:spPr>
        <a:xfrm>
          <a:off x="1820570" y="2824117"/>
          <a:ext cx="5192485" cy="15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820" tIns="166820" rIns="166820" bIns="16682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Wide</a:t>
          </a:r>
          <a:r>
            <a:rPr lang="en-US" sz="4000" kern="1200" dirty="0"/>
            <a:t> social returns</a:t>
          </a:r>
        </a:p>
      </dsp:txBody>
      <dsp:txXfrm>
        <a:off x="1820570" y="2824117"/>
        <a:ext cx="5192485" cy="1576251"/>
      </dsp:txXfrm>
    </dsp:sp>
    <dsp:sp modelId="{B25A6435-00FC-4BD1-8F41-8ED807A0BFA5}">
      <dsp:nvSpPr>
        <dsp:cNvPr id="0" name=""/>
        <dsp:cNvSpPr/>
      </dsp:nvSpPr>
      <dsp:spPr>
        <a:xfrm>
          <a:off x="7013056" y="2824117"/>
          <a:ext cx="4525800" cy="15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820" tIns="166820" rIns="166820" bIns="1668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incorporating external and non-market effects</a:t>
          </a:r>
        </a:p>
      </dsp:txBody>
      <dsp:txXfrm>
        <a:off x="7013056" y="2824117"/>
        <a:ext cx="4525800" cy="1576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2C6A0-E17D-4676-A5D5-A0D4C96307A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97455-81AE-4766-AEB4-CC2F8A0400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3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bank.org/en/topic/tertiaryeducatio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70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i="0" baseline="0" dirty="0">
                <a:solidFill>
                  <a:srgbClr val="FF0000"/>
                </a:solidFill>
                <a:latin typeface="Calibri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7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 Education (World Bank Education GP website)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https://www.worldbank.org/en/topic/tertiaryeducation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5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UNESCO, UIS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49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217227" y="9120189"/>
            <a:ext cx="3226745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C290CB-550A-4573-9FBB-5EA89E3601F5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dirty="0">
                <a:cs typeface="Arial" pitchFamily="34" charset="0"/>
              </a:rPr>
              <a:t>Francisco Marmolejo</a:t>
            </a:r>
          </a:p>
          <a:p>
            <a:pPr eaLnBrk="1" hangingPunct="1"/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85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174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Psacharopoulos, G. (2018). Benefits and Costs of the Education Targets for the Post-2015 Development Agenda. In B. Lomborg (Ed.),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Prioritizing Development: A Cost Benefit Analysis of the United Nations' Sustainable Development Goals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119-142). Cambridge: Cambridge University Press. doi:10.1017/9781108233767.008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31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Economist, based on Psacharopoulos and Patrinos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904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Psacharopoulos and Patrinos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75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Montenegro and Patrinos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0A271-BE36-443B-90EF-D796E227A5D2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1753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Psacharopoulos and Patrinos 2018; Montenegro and Patrinos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0A271-BE36-443B-90EF-D796E227A5D2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9521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Calibri"/>
                <a:sym typeface="Calibri"/>
              </a:rPr>
              <a:t>In Vietnam, wage premiums for educated workers grew three times as much as supply of educated workers between 1992 and 2006</a:t>
            </a:r>
            <a:endParaRPr lang="en-US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Rates of return to an additional year of schooling in EAP is close to 11%. It ranges from 5% in Lao PDR to almost 17% in China.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Source: EAP Flagship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A4D40-7B04-F047-9F8B-85585FACAC5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34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Patrinos, Harry Anthony; Thang, Pham Vu; Thanh, Nguyen Duc. 2018.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Economic Case for Education in Vietnam (English)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Policy Research working paper; no. WPS 8679. Washington, D.C. : World Bank Group. http://documents.worldbank.org/curated/en/115641545141262780/The-Economic-Case-for-Education-in-Vietnam</a:t>
            </a:r>
          </a:p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10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Patrinos, Harry Anthony; Thang, Pham Vu; Thanh, Nguyen Duc. 2018.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Economic Case for Education in Vietnam (English)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Policy Research working paper; no. WPS 8679. Washington, D.C. : World Bank Group. http://documents.worldbank.org/curated/en/115641545141262780/The-Economic-Case-for-Education-in-Vietnam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68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Psacharopoulos, Montenegro, Patrinos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9E93BB-08B1-4DC8-9AD3-9EBA93A9846A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4250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227648-83FA-48E6-9355-8BDAB7D48B6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43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D5E3D-AF55-4216-8CCB-4DEBFA169A66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Psacharopoulos and Patrinos 2018</a:t>
            </a:r>
          </a:p>
        </p:txBody>
      </p:sp>
    </p:spTree>
    <p:extLst>
      <p:ext uri="{BB962C8B-B14F-4D97-AF65-F5344CB8AC3E}">
        <p14:creationId xmlns:p14="http://schemas.microsoft.com/office/powerpoint/2010/main" val="913452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Montenegro and Patrinos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07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Psacharopoulos and Patrinos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29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22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Garcia Moreno and Patrinos 2020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40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effectLst/>
              </a:rPr>
              <a:t>Source: Azerbaijan Ministry of Education;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Garcia Moreno and Patrinos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47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Garcia Moreno and Patrinos 2020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11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OECD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45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 Psacharopoulos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87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44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897455-81AE-4766-AEB4-CC2F8A0400A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9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5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2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1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3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0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0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3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94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1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1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800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465667" y="1132417"/>
            <a:ext cx="11260667" cy="5069416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A906B3A6-A9C1-4027-84DD-34F6821665E3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26058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8506884" y="615951"/>
            <a:ext cx="1352549" cy="1895475"/>
          </a:xfrm>
          <a:custGeom>
            <a:avLst/>
            <a:gdLst>
              <a:gd name="T0" fmla="*/ 0 w 638"/>
              <a:gd name="T1" fmla="*/ 0 h 1194"/>
              <a:gd name="T2" fmla="*/ 2147483647 w 638"/>
              <a:gd name="T3" fmla="*/ 2147483647 h 1194"/>
              <a:gd name="T4" fmla="*/ 2147483647 w 638"/>
              <a:gd name="T5" fmla="*/ 2147483647 h 1194"/>
              <a:gd name="T6" fmla="*/ 2147483647 w 638"/>
              <a:gd name="T7" fmla="*/ 2147483647 h 1194"/>
              <a:gd name="T8" fmla="*/ 2147483647 w 638"/>
              <a:gd name="T9" fmla="*/ 2147483647 h 1194"/>
              <a:gd name="T10" fmla="*/ 2147483647 w 638"/>
              <a:gd name="T11" fmla="*/ 2147483647 h 1194"/>
              <a:gd name="T12" fmla="*/ 2147483647 w 638"/>
              <a:gd name="T13" fmla="*/ 2147483647 h 1194"/>
              <a:gd name="T14" fmla="*/ 2147483647 w 638"/>
              <a:gd name="T15" fmla="*/ 2147483647 h 1194"/>
              <a:gd name="T16" fmla="*/ 2147483647 w 638"/>
              <a:gd name="T17" fmla="*/ 2147483647 h 1194"/>
              <a:gd name="T18" fmla="*/ 2147483647 w 638"/>
              <a:gd name="T19" fmla="*/ 2147483647 h 1194"/>
              <a:gd name="T20" fmla="*/ 2147483647 w 638"/>
              <a:gd name="T21" fmla="*/ 2147483647 h 1194"/>
              <a:gd name="T22" fmla="*/ 2147483647 w 638"/>
              <a:gd name="T23" fmla="*/ 2147483647 h 1194"/>
              <a:gd name="T24" fmla="*/ 2147483647 w 638"/>
              <a:gd name="T25" fmla="*/ 2147483647 h 1194"/>
              <a:gd name="T26" fmla="*/ 2147483647 w 638"/>
              <a:gd name="T27" fmla="*/ 2147483647 h 1194"/>
              <a:gd name="T28" fmla="*/ 2147483647 w 638"/>
              <a:gd name="T29" fmla="*/ 2147483647 h 1194"/>
              <a:gd name="T30" fmla="*/ 2147483647 w 638"/>
              <a:gd name="T31" fmla="*/ 2147483647 h 1194"/>
              <a:gd name="T32" fmla="*/ 2147483647 w 638"/>
              <a:gd name="T33" fmla="*/ 2147483647 h 1194"/>
              <a:gd name="T34" fmla="*/ 2147483647 w 638"/>
              <a:gd name="T35" fmla="*/ 2147483647 h 1194"/>
              <a:gd name="T36" fmla="*/ 2147483647 w 638"/>
              <a:gd name="T37" fmla="*/ 2147483647 h 1194"/>
              <a:gd name="T38" fmla="*/ 2147483647 w 638"/>
              <a:gd name="T39" fmla="*/ 2147483647 h 1194"/>
              <a:gd name="T40" fmla="*/ 2147483647 w 638"/>
              <a:gd name="T41" fmla="*/ 2147483647 h 1194"/>
              <a:gd name="T42" fmla="*/ 2147483647 w 638"/>
              <a:gd name="T43" fmla="*/ 2147483647 h 1194"/>
              <a:gd name="T44" fmla="*/ 2147483647 w 638"/>
              <a:gd name="T45" fmla="*/ 2147483647 h 1194"/>
              <a:gd name="T46" fmla="*/ 2147483647 w 638"/>
              <a:gd name="T47" fmla="*/ 2147483647 h 1194"/>
              <a:gd name="T48" fmla="*/ 2147483647 w 638"/>
              <a:gd name="T49" fmla="*/ 2147483647 h 1194"/>
              <a:gd name="T50" fmla="*/ 2147483647 w 638"/>
              <a:gd name="T51" fmla="*/ 2147483647 h 1194"/>
              <a:gd name="T52" fmla="*/ 2147483647 w 638"/>
              <a:gd name="T53" fmla="*/ 2147483647 h 1194"/>
              <a:gd name="T54" fmla="*/ 2147483647 w 638"/>
              <a:gd name="T55" fmla="*/ 2147483647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9880600" y="3175"/>
            <a:ext cx="950384" cy="584200"/>
          </a:xfrm>
          <a:custGeom>
            <a:avLst/>
            <a:gdLst>
              <a:gd name="T0" fmla="*/ 2147483647 w 448"/>
              <a:gd name="T1" fmla="*/ 2147483647 h 372"/>
              <a:gd name="T2" fmla="*/ 2147483647 w 448"/>
              <a:gd name="T3" fmla="*/ 2147483647 h 372"/>
              <a:gd name="T4" fmla="*/ 2147483647 w 448"/>
              <a:gd name="T5" fmla="*/ 2147483647 h 372"/>
              <a:gd name="T6" fmla="*/ 2147483647 w 448"/>
              <a:gd name="T7" fmla="*/ 2147483647 h 372"/>
              <a:gd name="T8" fmla="*/ 2147483647 w 448"/>
              <a:gd name="T9" fmla="*/ 2147483647 h 372"/>
              <a:gd name="T10" fmla="*/ 2147483647 w 448"/>
              <a:gd name="T11" fmla="*/ 2147483647 h 372"/>
              <a:gd name="T12" fmla="*/ 0 w 448"/>
              <a:gd name="T13" fmla="*/ 0 h 372"/>
              <a:gd name="T14" fmla="*/ 2147483647 w 448"/>
              <a:gd name="T15" fmla="*/ 0 h 372"/>
              <a:gd name="T16" fmla="*/ 2147483647 w 448"/>
              <a:gd name="T17" fmla="*/ 2147483647 h 372"/>
              <a:gd name="T18" fmla="*/ 2147483647 w 448"/>
              <a:gd name="T19" fmla="*/ 2147483647 h 372"/>
              <a:gd name="T20" fmla="*/ 2147483647 w 448"/>
              <a:gd name="T21" fmla="*/ 2147483647 h 372"/>
              <a:gd name="T22" fmla="*/ 2147483647 w 448"/>
              <a:gd name="T23" fmla="*/ 2147483647 h 372"/>
              <a:gd name="T24" fmla="*/ 2147483647 w 448"/>
              <a:gd name="T25" fmla="*/ 2147483647 h 372"/>
              <a:gd name="T26" fmla="*/ 2147483647 w 448"/>
              <a:gd name="T27" fmla="*/ 2147483647 h 372"/>
              <a:gd name="T28" fmla="*/ 2147483647 w 448"/>
              <a:gd name="T29" fmla="*/ 2147483647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649818" y="617539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611718" y="473075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2147483647 w 2"/>
              <a:gd name="T15" fmla="*/ 2147483647 h 2"/>
              <a:gd name="T16" fmla="*/ 2147483647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2147483647 w 2"/>
              <a:gd name="T29" fmla="*/ 2147483647 h 2"/>
              <a:gd name="T30" fmla="*/ 2147483647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2147483647 h 2"/>
              <a:gd name="T36" fmla="*/ 2147483647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2147483647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2147483647 w 2"/>
              <a:gd name="T63" fmla="*/ 2147483647 h 2"/>
              <a:gd name="T64" fmla="*/ 0 w 2"/>
              <a:gd name="T65" fmla="*/ 2147483647 h 2"/>
              <a:gd name="T66" fmla="*/ 0 w 2"/>
              <a:gd name="T67" fmla="*/ 2147483647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611718" y="463551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2147483647 w 2"/>
              <a:gd name="T13" fmla="*/ 0 h 2"/>
              <a:gd name="T14" fmla="*/ 2147483647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2147483647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2147483647 w 2"/>
              <a:gd name="T53" fmla="*/ 2147483647 h 2"/>
              <a:gd name="T54" fmla="*/ 2147483647 w 2"/>
              <a:gd name="T55" fmla="*/ 2147483647 h 2"/>
              <a:gd name="T56" fmla="*/ 2147483647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937685" y="514350"/>
            <a:ext cx="4233" cy="6350"/>
          </a:xfrm>
          <a:custGeom>
            <a:avLst/>
            <a:gdLst>
              <a:gd name="T0" fmla="*/ 2147483647 w 2"/>
              <a:gd name="T1" fmla="*/ 2147483647 h 4"/>
              <a:gd name="T2" fmla="*/ 2147483647 w 2"/>
              <a:gd name="T3" fmla="*/ 2147483647 h 4"/>
              <a:gd name="T4" fmla="*/ 2147483647 w 2"/>
              <a:gd name="T5" fmla="*/ 2147483647 h 4"/>
              <a:gd name="T6" fmla="*/ 2147483647 w 2"/>
              <a:gd name="T7" fmla="*/ 2147483647 h 4"/>
              <a:gd name="T8" fmla="*/ 2147483647 w 2"/>
              <a:gd name="T9" fmla="*/ 0 h 4"/>
              <a:gd name="T10" fmla="*/ 2147483647 w 2"/>
              <a:gd name="T11" fmla="*/ 0 h 4"/>
              <a:gd name="T12" fmla="*/ 2147483647 w 2"/>
              <a:gd name="T13" fmla="*/ 0 h 4"/>
              <a:gd name="T14" fmla="*/ 0 w 2"/>
              <a:gd name="T15" fmla="*/ 2147483647 h 4"/>
              <a:gd name="T16" fmla="*/ 2147483647 w 2"/>
              <a:gd name="T17" fmla="*/ 2147483647 h 4"/>
              <a:gd name="T18" fmla="*/ 2147483647 w 2"/>
              <a:gd name="T19" fmla="*/ 2147483647 h 4"/>
              <a:gd name="T20" fmla="*/ 2147483647 w 2"/>
              <a:gd name="T21" fmla="*/ 2147483647 h 4"/>
              <a:gd name="T22" fmla="*/ 2147483647 w 2"/>
              <a:gd name="T23" fmla="*/ 0 h 4"/>
              <a:gd name="T24" fmla="*/ 2147483647 w 2"/>
              <a:gd name="T25" fmla="*/ 2147483647 h 4"/>
              <a:gd name="T26" fmla="*/ 2147483647 w 2"/>
              <a:gd name="T27" fmla="*/ 2147483647 h 4"/>
              <a:gd name="T28" fmla="*/ 2147483647 w 2"/>
              <a:gd name="T29" fmla="*/ 2147483647 h 4"/>
              <a:gd name="T30" fmla="*/ 2147483647 w 2"/>
              <a:gd name="T31" fmla="*/ 2147483647 h 4"/>
              <a:gd name="T32" fmla="*/ 2147483647 w 2"/>
              <a:gd name="T33" fmla="*/ 2147483647 h 4"/>
              <a:gd name="T34" fmla="*/ 2147483647 w 2"/>
              <a:gd name="T35" fmla="*/ 2147483647 h 4"/>
              <a:gd name="T36" fmla="*/ 2147483647 w 2"/>
              <a:gd name="T37" fmla="*/ 2147483647 h 4"/>
              <a:gd name="T38" fmla="*/ 2147483647 w 2"/>
              <a:gd name="T39" fmla="*/ 2147483647 h 4"/>
              <a:gd name="T40" fmla="*/ 2147483647 w 2"/>
              <a:gd name="T41" fmla="*/ 2147483647 h 4"/>
              <a:gd name="T42" fmla="*/ 2147483647 w 2"/>
              <a:gd name="T43" fmla="*/ 2147483647 h 4"/>
              <a:gd name="T44" fmla="*/ 2147483647 w 2"/>
              <a:gd name="T45" fmla="*/ 2147483647 h 4"/>
              <a:gd name="T46" fmla="*/ 2147483647 w 2"/>
              <a:gd name="T47" fmla="*/ 2147483647 h 4"/>
              <a:gd name="T48" fmla="*/ 2147483647 w 2"/>
              <a:gd name="T49" fmla="*/ 2147483647 h 4"/>
              <a:gd name="T50" fmla="*/ 2147483647 w 2"/>
              <a:gd name="T51" fmla="*/ 2147483647 h 4"/>
              <a:gd name="T52" fmla="*/ 0 w 2"/>
              <a:gd name="T53" fmla="*/ 2147483647 h 4"/>
              <a:gd name="T54" fmla="*/ 2147483647 w 2"/>
              <a:gd name="T55" fmla="*/ 2147483647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941918" y="479425"/>
            <a:ext cx="2116" cy="6350"/>
          </a:xfrm>
          <a:custGeom>
            <a:avLst/>
            <a:gdLst>
              <a:gd name="T0" fmla="*/ 0 w 1587"/>
              <a:gd name="T1" fmla="*/ 2147483647 h 4"/>
              <a:gd name="T2" fmla="*/ 0 w 1587"/>
              <a:gd name="T3" fmla="*/ 2147483647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147483647 h 4"/>
              <a:gd name="T10" fmla="*/ 0 w 1587"/>
              <a:gd name="T11" fmla="*/ 2147483647 h 4"/>
              <a:gd name="T12" fmla="*/ 0 w 1587"/>
              <a:gd name="T13" fmla="*/ 2147483647 h 4"/>
              <a:gd name="T14" fmla="*/ 0 w 1587"/>
              <a:gd name="T15" fmla="*/ 2147483647 h 4"/>
              <a:gd name="T16" fmla="*/ 0 w 1587"/>
              <a:gd name="T17" fmla="*/ 2147483647 h 4"/>
              <a:gd name="T18" fmla="*/ 0 w 1587"/>
              <a:gd name="T19" fmla="*/ 2147483647 h 4"/>
              <a:gd name="T20" fmla="*/ 0 w 1587"/>
              <a:gd name="T21" fmla="*/ 2147483647 h 4"/>
              <a:gd name="T22" fmla="*/ 0 w 1587"/>
              <a:gd name="T23" fmla="*/ 2147483647 h 4"/>
              <a:gd name="T24" fmla="*/ 0 w 1587"/>
              <a:gd name="T25" fmla="*/ 2147483647 h 4"/>
              <a:gd name="T26" fmla="*/ 0 w 1587"/>
              <a:gd name="T27" fmla="*/ 2147483647 h 4"/>
              <a:gd name="T28" fmla="*/ 0 w 1587"/>
              <a:gd name="T29" fmla="*/ 2147483647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924985" y="460376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0 h 2"/>
              <a:gd name="T4" fmla="*/ 2147483647 w 2"/>
              <a:gd name="T5" fmla="*/ 0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0 h 2"/>
              <a:gd name="T30" fmla="*/ 0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0 h 2"/>
              <a:gd name="T36" fmla="*/ 0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912285" y="4476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0 h 2"/>
              <a:gd name="T4" fmla="*/ 0 w 1587"/>
              <a:gd name="T5" fmla="*/ 2147483647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912285" y="447676"/>
            <a:ext cx="4233" cy="3175"/>
          </a:xfrm>
          <a:custGeom>
            <a:avLst/>
            <a:gdLst>
              <a:gd name="T0" fmla="*/ 2147483647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147483647 h 2"/>
              <a:gd name="T10" fmla="*/ 2147483647 w 2"/>
              <a:gd name="T11" fmla="*/ 2147483647 h 2"/>
              <a:gd name="T12" fmla="*/ 2147483647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886885" y="43497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886885" y="431801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2147483647 h 2"/>
              <a:gd name="T12" fmla="*/ 2147483647 w 2"/>
              <a:gd name="T13" fmla="*/ 2147483647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2147483647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814917" y="415926"/>
            <a:ext cx="8467" cy="3175"/>
          </a:xfrm>
          <a:custGeom>
            <a:avLst/>
            <a:gdLst>
              <a:gd name="T0" fmla="*/ 2147483647 w 4"/>
              <a:gd name="T1" fmla="*/ 2147483647 h 2"/>
              <a:gd name="T2" fmla="*/ 2147483647 w 4"/>
              <a:gd name="T3" fmla="*/ 2147483647 h 2"/>
              <a:gd name="T4" fmla="*/ 2147483647 w 4"/>
              <a:gd name="T5" fmla="*/ 2147483647 h 2"/>
              <a:gd name="T6" fmla="*/ 2147483647 w 4"/>
              <a:gd name="T7" fmla="*/ 0 h 2"/>
              <a:gd name="T8" fmla="*/ 2147483647 w 4"/>
              <a:gd name="T9" fmla="*/ 0 h 2"/>
              <a:gd name="T10" fmla="*/ 2147483647 w 4"/>
              <a:gd name="T11" fmla="*/ 0 h 2"/>
              <a:gd name="T12" fmla="*/ 2147483647 w 4"/>
              <a:gd name="T13" fmla="*/ 0 h 2"/>
              <a:gd name="T14" fmla="*/ 0 w 4"/>
              <a:gd name="T15" fmla="*/ 2147483647 h 2"/>
              <a:gd name="T16" fmla="*/ 2147483647 w 4"/>
              <a:gd name="T17" fmla="*/ 2147483647 h 2"/>
              <a:gd name="T18" fmla="*/ 2147483647 w 4"/>
              <a:gd name="T19" fmla="*/ 0 h 2"/>
              <a:gd name="T20" fmla="*/ 2147483647 w 4"/>
              <a:gd name="T21" fmla="*/ 2147483647 h 2"/>
              <a:gd name="T22" fmla="*/ 2147483647 w 4"/>
              <a:gd name="T23" fmla="*/ 0 h 2"/>
              <a:gd name="T24" fmla="*/ 2147483647 w 4"/>
              <a:gd name="T25" fmla="*/ 0 h 2"/>
              <a:gd name="T26" fmla="*/ 2147483647 w 4"/>
              <a:gd name="T27" fmla="*/ 0 h 2"/>
              <a:gd name="T28" fmla="*/ 2147483647 w 4"/>
              <a:gd name="T29" fmla="*/ 0 h 2"/>
              <a:gd name="T30" fmla="*/ 0 w 4"/>
              <a:gd name="T31" fmla="*/ 0 h 2"/>
              <a:gd name="T32" fmla="*/ 2147483647 w 4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776818" y="476251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0 w 2"/>
              <a:gd name="T59" fmla="*/ 2147483647 h 2"/>
              <a:gd name="T60" fmla="*/ 0 w 2"/>
              <a:gd name="T61" fmla="*/ 2147483647 h 2"/>
              <a:gd name="T62" fmla="*/ 0 w 2"/>
              <a:gd name="T63" fmla="*/ 2147483647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742952" y="534989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147483647 h 2"/>
              <a:gd name="T40" fmla="*/ 0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0 h 2"/>
              <a:gd name="T46" fmla="*/ 2147483647 w 2"/>
              <a:gd name="T47" fmla="*/ 0 h 2"/>
              <a:gd name="T48" fmla="*/ 2147483647 w 2"/>
              <a:gd name="T49" fmla="*/ 0 h 2"/>
              <a:gd name="T50" fmla="*/ 2147483647 w 2"/>
              <a:gd name="T51" fmla="*/ 0 h 2"/>
              <a:gd name="T52" fmla="*/ 2147483647 w 2"/>
              <a:gd name="T53" fmla="*/ 0 h 2"/>
              <a:gd name="T54" fmla="*/ 2147483647 w 2"/>
              <a:gd name="T55" fmla="*/ 0 h 2"/>
              <a:gd name="T56" fmla="*/ 2147483647 w 2"/>
              <a:gd name="T57" fmla="*/ 0 h 2"/>
              <a:gd name="T58" fmla="*/ 2147483647 w 2"/>
              <a:gd name="T59" fmla="*/ 0 h 2"/>
              <a:gd name="T60" fmla="*/ 2147483647 w 2"/>
              <a:gd name="T61" fmla="*/ 0 h 2"/>
              <a:gd name="T62" fmla="*/ 2147483647 w 2"/>
              <a:gd name="T63" fmla="*/ 0 h 2"/>
              <a:gd name="T64" fmla="*/ 2147483647 w 2"/>
              <a:gd name="T65" fmla="*/ 0 h 2"/>
              <a:gd name="T66" fmla="*/ 2147483647 w 2"/>
              <a:gd name="T67" fmla="*/ 2147483647 h 2"/>
              <a:gd name="T68" fmla="*/ 2147483647 w 2"/>
              <a:gd name="T69" fmla="*/ 0 h 2"/>
              <a:gd name="T70" fmla="*/ 2147483647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147483647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747185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0 w 2"/>
              <a:gd name="T3" fmla="*/ 2147483647 h 3"/>
              <a:gd name="T4" fmla="*/ 2147483647 w 2"/>
              <a:gd name="T5" fmla="*/ 2147483647 h 3"/>
              <a:gd name="T6" fmla="*/ 2147483647 w 2"/>
              <a:gd name="T7" fmla="*/ 2147483647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0 w 2"/>
              <a:gd name="T19" fmla="*/ 2147483647 h 3"/>
              <a:gd name="T20" fmla="*/ 0 w 2"/>
              <a:gd name="T21" fmla="*/ 2147483647 h 3"/>
              <a:gd name="T22" fmla="*/ 0 w 2"/>
              <a:gd name="T23" fmla="*/ 0 h 3"/>
              <a:gd name="T24" fmla="*/ 0 w 2"/>
              <a:gd name="T25" fmla="*/ 2147483647 h 3"/>
              <a:gd name="T26" fmla="*/ 0 w 2"/>
              <a:gd name="T27" fmla="*/ 2147483647 h 3"/>
              <a:gd name="T28" fmla="*/ 0 w 2"/>
              <a:gd name="T29" fmla="*/ 2147483647 h 3"/>
              <a:gd name="T30" fmla="*/ 0 w 2"/>
              <a:gd name="T31" fmla="*/ 2147483647 h 3"/>
              <a:gd name="T32" fmla="*/ 0 w 2"/>
              <a:gd name="T33" fmla="*/ 2147483647 h 3"/>
              <a:gd name="T34" fmla="*/ 0 w 2"/>
              <a:gd name="T35" fmla="*/ 2147483647 h 3"/>
              <a:gd name="T36" fmla="*/ 0 w 2"/>
              <a:gd name="T37" fmla="*/ 2147483647 h 3"/>
              <a:gd name="T38" fmla="*/ 0 w 2"/>
              <a:gd name="T39" fmla="*/ 2147483647 h 3"/>
              <a:gd name="T40" fmla="*/ 0 w 2"/>
              <a:gd name="T41" fmla="*/ 2147483647 h 3"/>
              <a:gd name="T42" fmla="*/ 0 w 2"/>
              <a:gd name="T43" fmla="*/ 2147483647 h 3"/>
              <a:gd name="T44" fmla="*/ 0 w 2"/>
              <a:gd name="T45" fmla="*/ 2147483647 h 3"/>
              <a:gd name="T46" fmla="*/ 0 w 2"/>
              <a:gd name="T47" fmla="*/ 2147483647 h 3"/>
              <a:gd name="T48" fmla="*/ 0 w 2"/>
              <a:gd name="T49" fmla="*/ 2147483647 h 3"/>
              <a:gd name="T50" fmla="*/ 0 w 2"/>
              <a:gd name="T51" fmla="*/ 2147483647 h 3"/>
              <a:gd name="T52" fmla="*/ 0 w 2"/>
              <a:gd name="T53" fmla="*/ 2147483647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793751" y="55721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0 w 2"/>
              <a:gd name="T5" fmla="*/ 0 h 2"/>
              <a:gd name="T6" fmla="*/ 0 w 2"/>
              <a:gd name="T7" fmla="*/ 2147483647 h 2"/>
              <a:gd name="T8" fmla="*/ 0 w 2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793751" y="627064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793751" y="6270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975785" y="54133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975785" y="541339"/>
            <a:ext cx="4233" cy="3175"/>
          </a:xfrm>
          <a:custGeom>
            <a:avLst/>
            <a:gdLst>
              <a:gd name="T0" fmla="*/ 2147483647 w 2"/>
              <a:gd name="T1" fmla="*/ 0 h 2"/>
              <a:gd name="T2" fmla="*/ 2147483647 w 2"/>
              <a:gd name="T3" fmla="*/ 0 h 2"/>
              <a:gd name="T4" fmla="*/ 2147483647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147483647 h 2"/>
              <a:gd name="T12" fmla="*/ 2147483647 w 2"/>
              <a:gd name="T13" fmla="*/ 0 h 2"/>
              <a:gd name="T14" fmla="*/ 2147483647 w 2"/>
              <a:gd name="T15" fmla="*/ 0 h 2"/>
              <a:gd name="T16" fmla="*/ 2147483647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9630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2147483647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971551" y="541339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971552" y="538164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2147483647 w 2"/>
              <a:gd name="T39" fmla="*/ 2147483647 h 2"/>
              <a:gd name="T40" fmla="*/ 2147483647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2147483647 h 2"/>
              <a:gd name="T46" fmla="*/ 2147483647 w 2"/>
              <a:gd name="T47" fmla="*/ 2147483647 h 2"/>
              <a:gd name="T48" fmla="*/ 0 w 2"/>
              <a:gd name="T49" fmla="*/ 0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2147483647 w 2"/>
              <a:gd name="T57" fmla="*/ 2147483647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967318" y="547689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0 h 2"/>
              <a:gd name="T6" fmla="*/ 2147483647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2147483647 w 2"/>
              <a:gd name="T17" fmla="*/ 0 h 2"/>
              <a:gd name="T18" fmla="*/ 2147483647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147483647 h 2"/>
              <a:gd name="T48" fmla="*/ 0 w 2"/>
              <a:gd name="T49" fmla="*/ 2147483647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975785" y="53022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975785" y="527050"/>
            <a:ext cx="4233" cy="7938"/>
          </a:xfrm>
          <a:custGeom>
            <a:avLst/>
            <a:gdLst>
              <a:gd name="T0" fmla="*/ 2147483647 w 2"/>
              <a:gd name="T1" fmla="*/ 2147483647 h 5"/>
              <a:gd name="T2" fmla="*/ 2147483647 w 2"/>
              <a:gd name="T3" fmla="*/ 2147483647 h 5"/>
              <a:gd name="T4" fmla="*/ 0 w 2"/>
              <a:gd name="T5" fmla="*/ 0 h 5"/>
              <a:gd name="T6" fmla="*/ 0 w 2"/>
              <a:gd name="T7" fmla="*/ 2147483647 h 5"/>
              <a:gd name="T8" fmla="*/ 0 w 2"/>
              <a:gd name="T9" fmla="*/ 2147483647 h 5"/>
              <a:gd name="T10" fmla="*/ 2147483647 w 2"/>
              <a:gd name="T11" fmla="*/ 2147483647 h 5"/>
              <a:gd name="T12" fmla="*/ 2147483647 w 2"/>
              <a:gd name="T13" fmla="*/ 2147483647 h 5"/>
              <a:gd name="T14" fmla="*/ 2147483647 w 2"/>
              <a:gd name="T15" fmla="*/ 2147483647 h 5"/>
              <a:gd name="T16" fmla="*/ 0 w 2"/>
              <a:gd name="T17" fmla="*/ 0 h 5"/>
              <a:gd name="T18" fmla="*/ 0 w 2"/>
              <a:gd name="T19" fmla="*/ 2147483647 h 5"/>
              <a:gd name="T20" fmla="*/ 0 w 2"/>
              <a:gd name="T21" fmla="*/ 2147483647 h 5"/>
              <a:gd name="T22" fmla="*/ 2147483647 w 2"/>
              <a:gd name="T23" fmla="*/ 2147483647 h 5"/>
              <a:gd name="T24" fmla="*/ 2147483647 w 2"/>
              <a:gd name="T25" fmla="*/ 2147483647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9503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147483647 w 2"/>
              <a:gd name="T19" fmla="*/ 0 h 1587"/>
              <a:gd name="T20" fmla="*/ 2147483647 w 2"/>
              <a:gd name="T21" fmla="*/ 0 h 1587"/>
              <a:gd name="T22" fmla="*/ 2147483647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2147483647 w 2"/>
              <a:gd name="T31" fmla="*/ 0 h 1587"/>
              <a:gd name="T32" fmla="*/ 2147483647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2147483647 w 2"/>
              <a:gd name="T41" fmla="*/ 0 h 1587"/>
              <a:gd name="T42" fmla="*/ 2147483647 w 2"/>
              <a:gd name="T43" fmla="*/ 0 h 1587"/>
              <a:gd name="T44" fmla="*/ 2147483647 w 2"/>
              <a:gd name="T45" fmla="*/ 0 h 1587"/>
              <a:gd name="T46" fmla="*/ 2147483647 w 2"/>
              <a:gd name="T47" fmla="*/ 0 h 1587"/>
              <a:gd name="T48" fmla="*/ 2147483647 w 2"/>
              <a:gd name="T49" fmla="*/ 0 h 1587"/>
              <a:gd name="T50" fmla="*/ 2147483647 w 2"/>
              <a:gd name="T51" fmla="*/ 0 h 1587"/>
              <a:gd name="T52" fmla="*/ 2147483647 w 2"/>
              <a:gd name="T53" fmla="*/ 0 h 1587"/>
              <a:gd name="T54" fmla="*/ 2147483647 w 2"/>
              <a:gd name="T55" fmla="*/ 0 h 1587"/>
              <a:gd name="T56" fmla="*/ 2147483647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963085" y="550864"/>
            <a:ext cx="2116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963085" y="5508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971551" y="53498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971552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2147483647 w 2"/>
              <a:gd name="T3" fmla="*/ 0 h 3"/>
              <a:gd name="T4" fmla="*/ 2147483647 w 2"/>
              <a:gd name="T5" fmla="*/ 0 h 3"/>
              <a:gd name="T6" fmla="*/ 2147483647 w 2"/>
              <a:gd name="T7" fmla="*/ 0 h 3"/>
              <a:gd name="T8" fmla="*/ 2147483647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2147483647 w 2"/>
              <a:gd name="T19" fmla="*/ 0 h 3"/>
              <a:gd name="T20" fmla="*/ 2147483647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2147483647 h 3"/>
              <a:gd name="T40" fmla="*/ 0 w 2"/>
              <a:gd name="T41" fmla="*/ 2147483647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971551" y="5238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958852" y="514350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2147483647 w 2"/>
              <a:gd name="T25" fmla="*/ 2147483647 h 2"/>
              <a:gd name="T26" fmla="*/ 2147483647 w 2"/>
              <a:gd name="T27" fmla="*/ 2147483647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958852" y="517526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147483647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147483647 h 2"/>
              <a:gd name="T50" fmla="*/ 2147483647 w 2"/>
              <a:gd name="T51" fmla="*/ 2147483647 h 2"/>
              <a:gd name="T52" fmla="*/ 2147483647 w 2"/>
              <a:gd name="T53" fmla="*/ 0 h 2"/>
              <a:gd name="T54" fmla="*/ 2147483647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147483647 h 2"/>
              <a:gd name="T62" fmla="*/ 0 w 2"/>
              <a:gd name="T63" fmla="*/ 2147483647 h 2"/>
              <a:gd name="T64" fmla="*/ 2147483647 w 2"/>
              <a:gd name="T65" fmla="*/ 2147483647 h 2"/>
              <a:gd name="T66" fmla="*/ 2147483647 w 2"/>
              <a:gd name="T67" fmla="*/ 2147483647 h 2"/>
              <a:gd name="T68" fmla="*/ 0 w 2"/>
              <a:gd name="T69" fmla="*/ 2147483647 h 2"/>
              <a:gd name="T70" fmla="*/ 0 w 2"/>
              <a:gd name="T71" fmla="*/ 2147483647 h 2"/>
              <a:gd name="T72" fmla="*/ 0 w 2"/>
              <a:gd name="T73" fmla="*/ 2147483647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dirty="0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620185" y="485776"/>
            <a:ext cx="2116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457868" y="301626"/>
            <a:ext cx="11252869" cy="1031875"/>
          </a:xfrm>
        </p:spPr>
        <p:txBody>
          <a:bodyPr/>
          <a:lstStyle>
            <a:lvl1pPr>
              <a:defRPr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457869" y="1460501"/>
            <a:ext cx="11253740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64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C764B-D4F7-4C86-A8F6-1CF98B231F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94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08D69-8BB8-48E1-8051-F4BA07679D3E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E7183-AAFC-493A-80C5-9F70552FC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68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D7C6EFD5-8459-4C9B-BE69-44BF201E9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814" y="577542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altLang="en-US" sz="2667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s-MX" altLang="en-US" sz="28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@hpatrinos </a:t>
            </a:r>
            <a:endParaRPr lang="en-US" altLang="en-US" sz="28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0FCFEF0-D998-4D4A-BCA9-F3AF326A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85" y="5919279"/>
            <a:ext cx="399143" cy="35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5EF9BC-15CC-4DAB-BE75-01DB40F0AD7C}"/>
              </a:ext>
            </a:extLst>
          </p:cNvPr>
          <p:cNvSpPr/>
          <p:nvPr/>
        </p:nvSpPr>
        <p:spPr>
          <a:xfrm>
            <a:off x="0" y="928692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</a:rPr>
              <a:t>Is it Worth it?  Returns to Investments 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</a:rPr>
              <a:t>in Tertiary Education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36346D-539B-41A3-A430-8872C79E7738}"/>
              </a:ext>
            </a:extLst>
          </p:cNvPr>
          <p:cNvSpPr/>
          <p:nvPr/>
        </p:nvSpPr>
        <p:spPr>
          <a:xfrm>
            <a:off x="3047999" y="342900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</a:rPr>
              <a:t>Harry Anthony Patrinos</a:t>
            </a:r>
          </a:p>
          <a:p>
            <a:pPr algn="ctr"/>
            <a:endParaRPr lang="en-US" sz="4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</a:rPr>
              <a:t>February 25, 2020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88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6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https://upload.wikimedia.org/wikipedia/commons/thumb/8/80/Th%C3%A9%C3%A2tre-anatomique-Padoue.JPG/1024px-Th%C3%A9%C3%A2tre-anatomique-Padoue.JPG">
            <a:extLst>
              <a:ext uri="{FF2B5EF4-FFF2-40B4-BE49-F238E27FC236}">
                <a16:creationId xmlns:a16="http://schemas.microsoft.com/office/drawing/2014/main" id="{A9850288-B3CF-4E69-959E-DB8D05159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1"/>
          <a:stretch/>
        </p:blipFill>
        <p:spPr bwMode="auto"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5" name="Freeform: Shape 58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6" name="Freeform: Shape 60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F8C7F7-C770-4E3C-ACA1-320D81E07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Introduction</a:t>
            </a:r>
          </a:p>
        </p:txBody>
      </p:sp>
      <p:sp>
        <p:nvSpPr>
          <p:cNvPr id="58" name="Rectangle 62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DAF11D-0826-420B-A449-0AF1027E0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2541525"/>
            <a:ext cx="4124670" cy="4316473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Since 1980s private returns to schooling increased</a:t>
            </a:r>
          </a:p>
          <a:p>
            <a:r>
              <a:rPr lang="en-US" dirty="0"/>
              <a:t>Private returns to education </a:t>
            </a:r>
            <a:r>
              <a:rPr lang="en-US" b="1" i="1" dirty="0"/>
              <a:t>were</a:t>
            </a:r>
            <a:r>
              <a:rPr lang="en-US" dirty="0"/>
              <a:t> highest for primary</a:t>
            </a:r>
          </a:p>
          <a:p>
            <a:r>
              <a:rPr lang="en-US" dirty="0"/>
              <a:t>Recent evidence suggests pattern changed</a:t>
            </a:r>
          </a:p>
          <a:p>
            <a:r>
              <a:rPr lang="en-US" dirty="0"/>
              <a:t>Private returns to tertiary education increased most</a:t>
            </a:r>
          </a:p>
        </p:txBody>
      </p:sp>
    </p:spTree>
    <p:extLst>
      <p:ext uri="{BB962C8B-B14F-4D97-AF65-F5344CB8AC3E}">
        <p14:creationId xmlns:p14="http://schemas.microsoft.com/office/powerpoint/2010/main" val="327989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2" name="Rectangle 84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10" descr="Sunlight dappling a campus building">
            <a:extLst>
              <a:ext uri="{FF2B5EF4-FFF2-40B4-BE49-F238E27FC236}">
                <a16:creationId xmlns:a16="http://schemas.microsoft.com/office/drawing/2014/main" id="{E623DC22-C581-4BF8-88FB-0CA96C493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r="19880" b="-1"/>
          <a:stretch/>
        </p:blipFill>
        <p:spPr bwMode="auto"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8" name="Freeform: Shape 87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0" name="Freeform: Shape 89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742482-BFB8-42A9-A139-201C16EB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Tertiary Education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B94AD0-EA6A-4A78-8395-F0FEEFBA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“A highly-skilled workforce, with a solid post-secondary education, is a prerequisite for innovation and growth: well- educated people are more employable, earn higher wages, and cope with economic shocks better”</a:t>
            </a:r>
          </a:p>
        </p:txBody>
      </p:sp>
    </p:spTree>
    <p:extLst>
      <p:ext uri="{BB962C8B-B14F-4D97-AF65-F5344CB8AC3E}">
        <p14:creationId xmlns:p14="http://schemas.microsoft.com/office/powerpoint/2010/main" val="167106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D4B6-FA03-4AC1-92C2-3BFBD370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265"/>
            <a:ext cx="12081510" cy="1325563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Expenditure on Tertiary Education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4000" dirty="0">
                <a:latin typeface="+mn-lt"/>
              </a:rPr>
              <a:t>(% of government expenditure on education) </a:t>
            </a:r>
            <a:endParaRPr lang="en-US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84501-CC52-47C3-8212-EDB416690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1731328"/>
            <a:ext cx="1169670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8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4" name="Rectangle 4"/>
          <p:cNvSpPr>
            <a:spLocks noChangeArrowheads="1"/>
          </p:cNvSpPr>
          <p:nvPr/>
        </p:nvSpPr>
        <p:spPr bwMode="auto">
          <a:xfrm>
            <a:off x="0" y="1"/>
            <a:ext cx="12192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Global Enrollment in Tertiary Education is Increasing </a:t>
            </a:r>
            <a:r>
              <a:rPr lang="en-US" sz="4000" dirty="0">
                <a:ea typeface="Tahoma" panose="020B0604030504040204" pitchFamily="34" charset="0"/>
                <a:cs typeface="Tahoma" panose="020B0604030504040204" pitchFamily="34" charset="0"/>
              </a:rPr>
              <a:t>(millions of students)</a:t>
            </a:r>
            <a:endParaRPr lang="en-US" sz="4400" dirty="0"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DBBA8A-5D18-4A39-9CE6-8F8CB3225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1470026"/>
            <a:ext cx="1159192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66E7D-0D8F-44BA-B846-626D3B0DB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0"/>
            <a:ext cx="11325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B5B05-212A-49F4-B57E-8EA47A9C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Private Returns to Education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273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3B169-476E-4C0F-8889-FFC6E836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Private Returns to Education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FA6CEF-9DA9-4D4B-9627-8129A0D16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88" r="-2" b="-2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56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429C0-4194-4D91-86FB-BDBD13F10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Private Rates of Return to Education</a:t>
            </a:r>
            <a:endParaRPr lang="en-US" dirty="0">
              <a:latin typeface="+mn-lt"/>
            </a:endParaRPr>
          </a:p>
        </p:txBody>
      </p:sp>
      <p:pic>
        <p:nvPicPr>
          <p:cNvPr id="4" name="Content Placeholder 12">
            <a:extLst>
              <a:ext uri="{FF2B5EF4-FFF2-40B4-BE49-F238E27FC236}">
                <a16:creationId xmlns:a16="http://schemas.microsoft.com/office/drawing/2014/main" id="{E85BF9FB-CCA6-4499-90DF-2BF116DF2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15831" y="1320799"/>
            <a:ext cx="8160338" cy="53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31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1260-B2B5-4EFD-8065-26994B3ED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Private Rates of Return to Education by Level</a:t>
            </a:r>
            <a:endParaRPr lang="en-US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9CBEC-83D8-447C-9CF8-A598379DB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515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68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Placeholder 7"/>
          <p:cNvGraphicFramePr>
            <a:graphicFrameLocks noGrp="1"/>
          </p:cNvGraphicFramePr>
          <p:nvPr>
            <p:ph type="chart" sz="quarter" idx="18"/>
            <p:extLst/>
          </p:nvPr>
        </p:nvGraphicFramePr>
        <p:xfrm>
          <a:off x="1873250" y="1131889"/>
          <a:ext cx="8445500" cy="507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445" y="404496"/>
            <a:ext cx="12168555" cy="708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j-cs"/>
              </a:rPr>
              <a:t>Returns Higher for Women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15F382-0D8E-4A93-B9EB-7B2D81C5D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72" y="1224279"/>
            <a:ext cx="104775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8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2205"/>
            <a:ext cx="12191999" cy="995408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j-cs"/>
              </a:rPr>
              <a:t>Returns highest at tertiary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B6556D-0C9A-4502-B641-E34962254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1" y="866775"/>
            <a:ext cx="1187767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9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292" y="30969"/>
            <a:ext cx="11468107" cy="131689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orbel"/>
                <a:cs typeface="Arial" panose="020B0604020202020204" pitchFamily="34" charset="0"/>
                <a:sym typeface="Corbel"/>
              </a:rPr>
              <a:t>There are rising returns to higher levels of education, despite increases in supply</a:t>
            </a: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7D744EE7-FB5D-1544-A179-2585E12BE9B9}"/>
              </a:ext>
            </a:extLst>
          </p:cNvPr>
          <p:cNvSpPr txBox="1"/>
          <p:nvPr/>
        </p:nvSpPr>
        <p:spPr>
          <a:xfrm>
            <a:off x="2610092" y="2448107"/>
            <a:ext cx="19880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4000" b="1" spc="-55" dirty="0">
                <a:cs typeface="Arial"/>
              </a:rPr>
              <a:t>+94%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596D0553-DF11-B546-8613-168AACDD76AB}"/>
              </a:ext>
            </a:extLst>
          </p:cNvPr>
          <p:cNvSpPr txBox="1">
            <a:spLocks/>
          </p:cNvSpPr>
          <p:nvPr/>
        </p:nvSpPr>
        <p:spPr>
          <a:xfrm>
            <a:off x="495292" y="1195672"/>
            <a:ext cx="8801107" cy="467436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rtl="0"/>
            <a:r>
              <a:rPr lang="en-US" sz="2400" b="0" kern="0" spc="-80" dirty="0">
                <a:solidFill>
                  <a:schemeClr val="tx1"/>
                </a:solidFill>
                <a:latin typeface="+mn-lt"/>
                <a:ea typeface="Corbel"/>
                <a:cs typeface="Arial" panose="020B0604020202020204" pitchFamily="34" charset="0"/>
                <a:sym typeface="Corbel"/>
              </a:rPr>
              <a:t>Vietnam 2006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1AB85FD-95FE-3641-BBDB-547799603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93" y="3200948"/>
            <a:ext cx="3083797" cy="6765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3BA36F6-136C-E143-B8BA-0C44BB922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92" y="3905613"/>
            <a:ext cx="3083797" cy="6765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9236710-C502-EB48-8B73-F225EE3DC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807" y="2505596"/>
            <a:ext cx="3878212" cy="6786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CF91D9-C2FA-2543-A756-12669021C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807" y="3199280"/>
            <a:ext cx="3878212" cy="6786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D8F1C45-1397-3347-9646-75A63CA21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807" y="3903474"/>
            <a:ext cx="3878212" cy="678687"/>
          </a:xfrm>
          <a:prstGeom prst="rect">
            <a:avLst/>
          </a:prstGeom>
        </p:spPr>
      </p:pic>
      <p:sp>
        <p:nvSpPr>
          <p:cNvPr id="38" name="object 8">
            <a:extLst>
              <a:ext uri="{FF2B5EF4-FFF2-40B4-BE49-F238E27FC236}">
                <a16:creationId xmlns:a16="http://schemas.microsoft.com/office/drawing/2014/main" id="{37985BF1-76FA-6044-9108-25E39BDE6B7D}"/>
              </a:ext>
            </a:extLst>
          </p:cNvPr>
          <p:cNvSpPr txBox="1"/>
          <p:nvPr/>
        </p:nvSpPr>
        <p:spPr>
          <a:xfrm>
            <a:off x="5930807" y="4729108"/>
            <a:ext cx="35954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spc="-55" dirty="0">
                <a:cs typeface="Arial"/>
              </a:rPr>
              <a:t>Wage premiums to tertiary education</a:t>
            </a:r>
            <a:endParaRPr sz="2400" dirty="0">
              <a:cs typeface="Arial"/>
            </a:endParaRPr>
          </a:p>
        </p:txBody>
      </p:sp>
      <p:sp>
        <p:nvSpPr>
          <p:cNvPr id="39" name="object 8">
            <a:extLst>
              <a:ext uri="{FF2B5EF4-FFF2-40B4-BE49-F238E27FC236}">
                <a16:creationId xmlns:a16="http://schemas.microsoft.com/office/drawing/2014/main" id="{226F89BB-57B8-0942-A9CC-BC522A30FDFC}"/>
              </a:ext>
            </a:extLst>
          </p:cNvPr>
          <p:cNvSpPr txBox="1"/>
          <p:nvPr/>
        </p:nvSpPr>
        <p:spPr>
          <a:xfrm>
            <a:off x="2610094" y="4731445"/>
            <a:ext cx="258479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spc="-55" dirty="0">
                <a:cs typeface="Arial"/>
              </a:rPr>
              <a:t>Share of workers with tertiary education</a:t>
            </a:r>
            <a:endParaRPr sz="2400" dirty="0">
              <a:cs typeface="Arial"/>
            </a:endParaRPr>
          </a:p>
        </p:txBody>
      </p:sp>
      <p:sp>
        <p:nvSpPr>
          <p:cNvPr id="40" name="object 8">
            <a:extLst>
              <a:ext uri="{FF2B5EF4-FFF2-40B4-BE49-F238E27FC236}">
                <a16:creationId xmlns:a16="http://schemas.microsoft.com/office/drawing/2014/main" id="{F1E35E61-814D-DE44-A700-2BCCB9CFCC87}"/>
              </a:ext>
            </a:extLst>
          </p:cNvPr>
          <p:cNvSpPr txBox="1"/>
          <p:nvPr/>
        </p:nvSpPr>
        <p:spPr>
          <a:xfrm>
            <a:off x="5930807" y="1693088"/>
            <a:ext cx="19880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4000" b="1" spc="-55" dirty="0">
                <a:cs typeface="Arial"/>
              </a:rPr>
              <a:t>+273%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C62CCC74-345C-42D1-B480-A27982FD9163}"/>
              </a:ext>
            </a:extLst>
          </p:cNvPr>
          <p:cNvSpPr txBox="1"/>
          <p:nvPr/>
        </p:nvSpPr>
        <p:spPr>
          <a:xfrm>
            <a:off x="30835" y="6632716"/>
            <a:ext cx="74345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400" spc="-4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Source: Di Gropello and Sakellariou 2010.</a:t>
            </a:r>
          </a:p>
        </p:txBody>
      </p:sp>
    </p:spTree>
    <p:extLst>
      <p:ext uri="{BB962C8B-B14F-4D97-AF65-F5344CB8AC3E}">
        <p14:creationId xmlns:p14="http://schemas.microsoft.com/office/powerpoint/2010/main" val="265847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5F47-4B13-437D-9236-36DED797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83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Rising returns to higher education in Vietnam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44310-6E00-4442-87D2-168B26DA1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262" y="1135062"/>
            <a:ext cx="7915275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8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5F47-4B13-437D-9236-36DED797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83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Rising returns to higher education in Vietnam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B24223-4CFB-438D-86FD-615BDAB23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362" y="1071562"/>
            <a:ext cx="7915275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55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Returns to Alternative Investments (%)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4D9207-CB82-4957-9807-5416930A9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79600"/>
            <a:ext cx="10515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8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Social returns for policy</a:t>
            </a:r>
          </a:p>
        </p:txBody>
      </p:sp>
      <p:graphicFrame>
        <p:nvGraphicFramePr>
          <p:cNvPr id="14341" name="Rectangle 3">
            <a:extLst>
              <a:ext uri="{FF2B5EF4-FFF2-40B4-BE49-F238E27FC236}">
                <a16:creationId xmlns:a16="http://schemas.microsoft.com/office/drawing/2014/main" id="{5BFED280-FB20-4942-A3AD-939574015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657365"/>
              </p:ext>
            </p:extLst>
          </p:nvPr>
        </p:nvGraphicFramePr>
        <p:xfrm>
          <a:off x="275771" y="1436914"/>
          <a:ext cx="11538857" cy="5254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180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161" name="Rectangle 73"/>
          <p:cNvSpPr>
            <a:spLocks noChangeArrowheads="1"/>
          </p:cNvSpPr>
          <p:nvPr/>
        </p:nvSpPr>
        <p:spPr bwMode="auto">
          <a:xfrm>
            <a:off x="0" y="24130"/>
            <a:ext cx="12192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Social &amp; Private Returns by Level</a:t>
            </a:r>
          </a:p>
        </p:txBody>
      </p:sp>
      <p:sp>
        <p:nvSpPr>
          <p:cNvPr id="473162" name="Text Box 74"/>
          <p:cNvSpPr txBox="1">
            <a:spLocks noChangeArrowheads="1"/>
          </p:cNvSpPr>
          <p:nvPr/>
        </p:nvSpPr>
        <p:spPr bwMode="auto">
          <a:xfrm>
            <a:off x="3545" y="6613526"/>
            <a:ext cx="8335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Psacharopoulos and Patrinos 2019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7F0CC7-27C8-4869-8ECC-C9855CAEF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86" y="995680"/>
            <a:ext cx="1113382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6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21FDA-3CFF-4DC3-80E0-B77571302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02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Global Changes in Returns since 1980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30E73F-C35E-46D3-8389-30C9EC64D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750"/>
            <a:ext cx="121920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57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37"/>
            <a:ext cx="12192000" cy="129283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Race Between Education &amp; 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7B8B03-9263-401D-B57B-8285E994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48" y="1293067"/>
            <a:ext cx="10482703" cy="483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76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6" name="Rectangle 70">
            <a:extLst>
              <a:ext uri="{FF2B5EF4-FFF2-40B4-BE49-F238E27FC236}">
                <a16:creationId xmlns:a16="http://schemas.microsoft.com/office/drawing/2014/main" id="{18FD74D4-C0F3-4E5B-9628-885593F0B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C6A2F-66B4-4F22-851E-E5ED14AB3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4" y="891539"/>
            <a:ext cx="4898135" cy="1346693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Implications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197" name="Rectangle 72">
            <a:extLst>
              <a:ext uri="{FF2B5EF4-FFF2-40B4-BE49-F238E27FC236}">
                <a16:creationId xmlns:a16="http://schemas.microsoft.com/office/drawing/2014/main" id="{E64FA8EC-281F-4A47-AF2E-9F85F2AAB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EB0B3-F365-49D0-A187-8B661CE26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64" y="2399100"/>
            <a:ext cx="4878978" cy="3645084"/>
          </a:xfrm>
        </p:spPr>
        <p:txBody>
          <a:bodyPr>
            <a:normAutofit/>
          </a:bodyPr>
          <a:lstStyle/>
          <a:p>
            <a:r>
              <a:rPr lang="en-US" sz="3200" dirty="0"/>
              <a:t>Efficiency</a:t>
            </a:r>
          </a:p>
          <a:p>
            <a:r>
              <a:rPr lang="en-US" sz="3200" dirty="0"/>
              <a:t>Inequality</a:t>
            </a:r>
          </a:p>
          <a:p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Education reform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Financing reform</a:t>
            </a:r>
            <a:endParaRPr lang="en-US" sz="2000" dirty="0"/>
          </a:p>
        </p:txBody>
      </p:sp>
      <p:pic>
        <p:nvPicPr>
          <p:cNvPr id="8194" name="Picture 2" descr="https://assets.atlasobscura.com/media/W1siZiIsInVwbG9hZHMvcGxhY2VfaW1hZ2VzLzUyMzE2NTMyX2IyNzU3NGVjMDNfby5qcGciXSxbInAiLCJ0aHVtYiIsIngzOTA-Il0sWyJwIiwiY29udmVydCIsIi1xdWFsaXR5IDgxIC1hdXRvLW9yaWVudCJdXQ/52316532_b27574ec03_o.jpg">
            <a:extLst>
              <a:ext uri="{FF2B5EF4-FFF2-40B4-BE49-F238E27FC236}">
                <a16:creationId xmlns:a16="http://schemas.microsoft.com/office/drawing/2014/main" id="{BD5B77F4-9DDE-4BB3-8843-F93C2DFB26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2" r="13974"/>
          <a:stretch/>
        </p:blipFill>
        <p:spPr bwMode="auto">
          <a:xfrm>
            <a:off x="6552330" y="891540"/>
            <a:ext cx="5639670" cy="5071110"/>
          </a:xfrm>
          <a:prstGeom prst="rect">
            <a:avLst/>
          </a:prstGeom>
          <a:noFill/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732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D5C4878-6A1D-476D-947D-ABAB12ADB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6"/>
            <a:ext cx="12192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Private Returns to Tertiary, Azerbaijan 2015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92465-9767-402E-A907-3C25F8654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0" y="871537"/>
            <a:ext cx="78867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4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9A0A59-CEEF-4002-9F65-580D7BDA5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186575"/>
              </p:ext>
            </p:extLst>
          </p:nvPr>
        </p:nvGraphicFramePr>
        <p:xfrm>
          <a:off x="952237" y="0"/>
          <a:ext cx="10337976" cy="6858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4885823">
                  <a:extLst>
                    <a:ext uri="{9D8B030D-6E8A-4147-A177-3AD203B41FA5}">
                      <a16:colId xmlns:a16="http://schemas.microsoft.com/office/drawing/2014/main" val="1657375311"/>
                    </a:ext>
                  </a:extLst>
                </a:gridCol>
                <a:gridCol w="5452153">
                  <a:extLst>
                    <a:ext uri="{9D8B030D-6E8A-4147-A177-3AD203B41FA5}">
                      <a16:colId xmlns:a16="http://schemas.microsoft.com/office/drawing/2014/main" val="2660698402"/>
                    </a:ext>
                  </a:extLst>
                </a:gridCol>
              </a:tblGrid>
              <a:tr h="237392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cap="none" spc="1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 per Student/Year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cap="none" spc="1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(Nominal </a:t>
                      </a:r>
                      <a:r>
                        <a:rPr lang="en-US" sz="4000" b="1" i="1" cap="none" spc="1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Manat</a:t>
                      </a:r>
                      <a:r>
                        <a:rPr lang="en-US" sz="4000" b="1" cap="none" spc="1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2015)</a:t>
                      </a:r>
                      <a:endParaRPr lang="en-US" sz="4000" b="1" cap="none" spc="1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400143"/>
                  </a:ext>
                </a:extLst>
              </a:tr>
              <a:tr h="12905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cap="none" spc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Tuition paying student</a:t>
                      </a:r>
                      <a:endParaRPr lang="en-US" sz="3200" b="1" cap="none" spc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cap="none" spc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Public scholarship student</a:t>
                      </a:r>
                      <a:endParaRPr lang="en-US" sz="3200" b="1" cap="none" spc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952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606309"/>
                  </a:ext>
                </a:extLst>
              </a:tr>
              <a:tr h="12905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cap="none" spc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1800</a:t>
                      </a:r>
                      <a:endParaRPr lang="en-US" sz="3200" b="1" cap="none" spc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7305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cap="none" spc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1700</a:t>
                      </a:r>
                      <a:endParaRPr lang="en-US" sz="3200" b="0" cap="none" spc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952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734335"/>
                  </a:ext>
                </a:extLst>
              </a:tr>
              <a:tr h="1902907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cap="none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Notes: Local currency, manat; currently, 1 manat is equivalent to $ US 0.59</a:t>
                      </a:r>
                      <a:endParaRPr lang="en-US" sz="2400" b="0" i="1" cap="none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54571" marR="265929" marT="177286" marB="177286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8682"/>
                  </a:ext>
                </a:extLst>
              </a:tr>
            </a:tbl>
          </a:graphicData>
        </a:graphic>
      </p:graphicFrame>
      <p:pic>
        <p:nvPicPr>
          <p:cNvPr id="3074" name="Picture 2" descr="https://upload.wikimedia.org/wikipedia/commons/7/73/Azerbaijan_State_Economic_University_main_building.jpg">
            <a:extLst>
              <a:ext uri="{FF2B5EF4-FFF2-40B4-BE49-F238E27FC236}">
                <a16:creationId xmlns:a16="http://schemas.microsoft.com/office/drawing/2014/main" id="{59DD8088-792F-402A-8EE9-8EDB95C8F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591" y="0"/>
            <a:ext cx="2915104" cy="226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627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88D8C-8FC9-4877-AC88-8CC67D025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6"/>
            <a:ext cx="12192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Returns to Tertiary, Azerbaijan 2015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EB17B-273C-4B8E-9E3F-834020114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" y="730250"/>
            <a:ext cx="10906125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5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4189F-E668-4142-BB40-EE5B3D9BC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56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E86C8FB-F087-4338-A1AD-DA6CD3711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89359"/>
            <a:ext cx="12192000" cy="132556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ndes ExtraLight"/>
              </a:rPr>
              <a:t>Private Share of Tertiary Education Financing 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72F01DD6-8AE6-40BC-9058-DC315A972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70" y="3400425"/>
            <a:ext cx="7740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b="0" dirty="0">
              <a:latin typeface="+mn-lt"/>
            </a:endParaRP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7F33F818-9B8C-4AD6-A07D-AFFACA2CA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171" y="1219200"/>
            <a:ext cx="6765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b="0" dirty="0">
              <a:latin typeface="+mn-lt"/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04EAF63C-AFB1-46AC-AF76-F1865937D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170" y="4080461"/>
            <a:ext cx="5100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0" dirty="0">
                <a:latin typeface="+mn-lt"/>
              </a:rPr>
              <a:t>       </a:t>
            </a:r>
            <a:endParaRPr lang="en-GB" altLang="en-US" sz="2400" b="0" dirty="0">
              <a:latin typeface="+mn-lt"/>
            </a:endParaRPr>
          </a:p>
        </p:txBody>
      </p:sp>
      <p:sp>
        <p:nvSpPr>
          <p:cNvPr id="30726" name="Line 6">
            <a:extLst>
              <a:ext uri="{FF2B5EF4-FFF2-40B4-BE49-F238E27FC236}">
                <a16:creationId xmlns:a16="http://schemas.microsoft.com/office/drawing/2014/main" id="{FDDE947A-920C-4C6C-B6CF-5AF656D209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4770" y="16764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0B13BDAE-8176-407D-B217-7CDB38617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40" y="1277656"/>
            <a:ext cx="1103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100%</a:t>
            </a:r>
            <a:endParaRPr lang="el-GR" altLang="en-US" b="0" dirty="0">
              <a:latin typeface="+mn-lt"/>
            </a:endParaRP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216CB0B6-2476-4CE4-86F1-F2B60DA36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30" y="5951644"/>
            <a:ext cx="6864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0%</a:t>
            </a:r>
            <a:endParaRPr lang="el-GR" altLang="en-US" sz="3200" b="0" dirty="0">
              <a:latin typeface="+mn-lt"/>
            </a:endParaRPr>
          </a:p>
        </p:txBody>
      </p:sp>
      <p:sp>
        <p:nvSpPr>
          <p:cNvPr id="30729" name="Line 9">
            <a:extLst>
              <a:ext uri="{FF2B5EF4-FFF2-40B4-BE49-F238E27FC236}">
                <a16:creationId xmlns:a16="http://schemas.microsoft.com/office/drawing/2014/main" id="{57D22584-DD63-481B-9143-D6E895F28D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93370" y="24384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08BAE3A6-4FCC-48E6-B42E-96B85BE1A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173" y="2180772"/>
            <a:ext cx="2417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United States</a:t>
            </a:r>
            <a:endParaRPr lang="el-GR" altLang="en-US" sz="3200" b="0" dirty="0">
              <a:latin typeface="+mn-lt"/>
            </a:endParaRPr>
          </a:p>
        </p:txBody>
      </p:sp>
      <p:sp>
        <p:nvSpPr>
          <p:cNvPr id="30731" name="Line 11">
            <a:extLst>
              <a:ext uri="{FF2B5EF4-FFF2-40B4-BE49-F238E27FC236}">
                <a16:creationId xmlns:a16="http://schemas.microsoft.com/office/drawing/2014/main" id="{DF48B5ED-57DB-4D55-874E-71FC9D10C5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93370" y="37338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15E7A5AD-FBC2-4279-AD37-01DAC470D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375" y="3478894"/>
            <a:ext cx="28037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Australia, Japan</a:t>
            </a:r>
            <a:endParaRPr lang="el-GR" altLang="en-US" sz="3200" b="0" dirty="0">
              <a:latin typeface="+mn-lt"/>
            </a:endParaRPr>
          </a:p>
        </p:txBody>
      </p:sp>
      <p:sp>
        <p:nvSpPr>
          <p:cNvPr id="30733" name="Line 13">
            <a:extLst>
              <a:ext uri="{FF2B5EF4-FFF2-40B4-BE49-F238E27FC236}">
                <a16:creationId xmlns:a16="http://schemas.microsoft.com/office/drawing/2014/main" id="{2C27B9F5-735C-4428-BF8F-C314D41675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93370" y="46482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4" name="Text Box 14">
            <a:extLst>
              <a:ext uri="{FF2B5EF4-FFF2-40B4-BE49-F238E27FC236}">
                <a16:creationId xmlns:a16="http://schemas.microsoft.com/office/drawing/2014/main" id="{54C0B6FC-CB61-46CA-83D5-896E74024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830" y="4390572"/>
            <a:ext cx="39900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United Kingdom, Spain</a:t>
            </a:r>
            <a:endParaRPr lang="el-GR" altLang="en-US" sz="3200" b="0" dirty="0">
              <a:latin typeface="+mn-lt"/>
            </a:endParaRPr>
          </a:p>
        </p:txBody>
      </p:sp>
      <p:sp>
        <p:nvSpPr>
          <p:cNvPr id="30735" name="Line 15">
            <a:extLst>
              <a:ext uri="{FF2B5EF4-FFF2-40B4-BE49-F238E27FC236}">
                <a16:creationId xmlns:a16="http://schemas.microsoft.com/office/drawing/2014/main" id="{81B81380-1407-4884-8626-54FE25CB2A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17170" y="5638800"/>
            <a:ext cx="16002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6" name="Text Box 16">
            <a:extLst>
              <a:ext uri="{FF2B5EF4-FFF2-40B4-BE49-F238E27FC236}">
                <a16:creationId xmlns:a16="http://schemas.microsoft.com/office/drawing/2014/main" id="{6E6C03B6-0954-4A75-AF63-ABF98CA84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8971" y="5381172"/>
            <a:ext cx="47436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7000"/>
              </a:lnSpc>
              <a:spcBef>
                <a:spcPct val="39000"/>
              </a:spcBef>
              <a:buChar char=" 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7000"/>
              </a:lnSpc>
              <a:spcBef>
                <a:spcPct val="39000"/>
              </a:spcBef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7000"/>
              </a:lnSpc>
              <a:spcBef>
                <a:spcPct val="39000"/>
              </a:spcBef>
              <a:buChar char="·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7000"/>
              </a:lnSpc>
              <a:spcBef>
                <a:spcPct val="39000"/>
              </a:spcBef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39000"/>
              </a:spcBef>
              <a:spcAft>
                <a:spcPct val="0"/>
              </a:spcAft>
              <a:buChar char="-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0" dirty="0">
                <a:latin typeface="+mn-lt"/>
              </a:rPr>
              <a:t>Most of continental Europe</a:t>
            </a:r>
            <a:endParaRPr lang="el-GR" altLang="en-US" sz="3200" b="0" dirty="0">
              <a:latin typeface="+mn-lt"/>
            </a:endParaRPr>
          </a:p>
        </p:txBody>
      </p:sp>
      <p:pic>
        <p:nvPicPr>
          <p:cNvPr id="18" name="Picture 2" descr="https://upload.wikimedia.org/wikipedia/commons/thumb/a/a6/Tokyo_University_School_of_Law_Bilding.jpg/1024px-Tokyo_University_School_of_Law_Bilding.jpg">
            <a:extLst>
              <a:ext uri="{FF2B5EF4-FFF2-40B4-BE49-F238E27FC236}">
                <a16:creationId xmlns:a16="http://schemas.microsoft.com/office/drawing/2014/main" id="{A6825ED8-401B-4D8F-9149-62ABA2391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3" r="-1" b="-1"/>
          <a:stretch/>
        </p:blipFill>
        <p:spPr bwMode="auto">
          <a:xfrm>
            <a:off x="7992116" y="3062514"/>
            <a:ext cx="4208879" cy="3784564"/>
          </a:xfrm>
          <a:prstGeom prst="rect">
            <a:avLst/>
          </a:prstGeom>
          <a:noFill/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707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18FD74D4-C0F3-4E5B-9628-885593F0B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864" y="891539"/>
            <a:ext cx="4898135" cy="1346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Messages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64FA8EC-281F-4A47-AF2E-9F85F2AAB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97864" y="2399100"/>
            <a:ext cx="4878978" cy="364508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</a:rPr>
              <a:t>Finance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</a:rPr>
              <a:t>Quality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tx1"/>
                </a:solidFill>
              </a:rPr>
              <a:t>Measure/Inform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https://upload.wikimedia.org/wikipedia/commons/1/11/Bologna-vista02.jpg">
            <a:extLst>
              <a:ext uri="{FF2B5EF4-FFF2-40B4-BE49-F238E27FC236}">
                <a16:creationId xmlns:a16="http://schemas.microsoft.com/office/drawing/2014/main" id="{27782D6A-3B06-4828-9201-E1F84CF1B9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" r="15216" b="2"/>
          <a:stretch/>
        </p:blipFill>
        <p:spPr bwMode="auto">
          <a:xfrm>
            <a:off x="6552330" y="891540"/>
            <a:ext cx="5639670" cy="5071110"/>
          </a:xfrm>
          <a:prstGeom prst="rect">
            <a:avLst/>
          </a:prstGeom>
          <a:noFill/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033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1712687" y="4567433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altLang="en-US" sz="2667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s-MX" altLang="en-US" sz="2800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@hpatrinos </a:t>
            </a:r>
            <a:endParaRPr lang="en-US" altLang="en-US" sz="28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608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139" y="4658632"/>
            <a:ext cx="399143" cy="35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1712686" y="3221431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Harry Anthony Patrinos </a:t>
            </a:r>
          </a:p>
        </p:txBody>
      </p:sp>
    </p:spTree>
    <p:extLst>
      <p:ext uri="{BB962C8B-B14F-4D97-AF65-F5344CB8AC3E}">
        <p14:creationId xmlns:p14="http://schemas.microsoft.com/office/powerpoint/2010/main" val="586426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4A3277B7707A48B0E1B9AC835E8163" ma:contentTypeVersion="13" ma:contentTypeDescription="Create a new document." ma:contentTypeScope="" ma:versionID="c78fd49fbb7ba87c839af2ff39e7d11b">
  <xsd:schema xmlns:xsd="http://www.w3.org/2001/XMLSchema" xmlns:xs="http://www.w3.org/2001/XMLSchema" xmlns:p="http://schemas.microsoft.com/office/2006/metadata/properties" xmlns:ns3="eda4fd43-f936-4ced-9b4a-46c1ef7d5473" xmlns:ns4="aa3449fd-d373-417f-9c8d-cf261ce8b785" targetNamespace="http://schemas.microsoft.com/office/2006/metadata/properties" ma:root="true" ma:fieldsID="a102fcf8b3d034a2ac3a7388429d7969" ns3:_="" ns4:_="">
    <xsd:import namespace="eda4fd43-f936-4ced-9b4a-46c1ef7d5473"/>
    <xsd:import namespace="aa3449fd-d373-417f-9c8d-cf261ce8b7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4fd43-f936-4ced-9b4a-46c1ef7d5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449fd-d373-417f-9c8d-cf261ce8b78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6CE425-9BF1-459D-8300-EB7E46470D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057385-CB64-488A-A7E3-AAD0996EFA44}">
  <ds:schemaRefs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eda4fd43-f936-4ced-9b4a-46c1ef7d5473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aa3449fd-d373-417f-9c8d-cf261ce8b78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CED5949-D8C9-478E-AE91-72480A609A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a4fd43-f936-4ced-9b4a-46c1ef7d5473"/>
    <ds:schemaRef ds:uri="aa3449fd-d373-417f-9c8d-cf261ce8b7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3284</TotalTime>
  <Words>564</Words>
  <Application>Microsoft Office PowerPoint</Application>
  <PresentationFormat>Widescreen</PresentationFormat>
  <Paragraphs>125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Trebuchet MS</vt:lpstr>
      <vt:lpstr>Wingdings</vt:lpstr>
      <vt:lpstr>Office Theme</vt:lpstr>
      <vt:lpstr>PowerPoint Presentation</vt:lpstr>
      <vt:lpstr>Introduction</vt:lpstr>
      <vt:lpstr>Tertiary Education</vt:lpstr>
      <vt:lpstr>Expenditure on Tertiary Education (% of government expenditure on education) </vt:lpstr>
      <vt:lpstr>PowerPoint Presentation</vt:lpstr>
      <vt:lpstr>PowerPoint Presentation</vt:lpstr>
      <vt:lpstr>Private Returns to Education</vt:lpstr>
      <vt:lpstr>Private Returns to Education</vt:lpstr>
      <vt:lpstr>Private Rates of Return to Education</vt:lpstr>
      <vt:lpstr>Private Rates of Return to Education by Level</vt:lpstr>
      <vt:lpstr>Returns Higher for Women</vt:lpstr>
      <vt:lpstr>Returns highest at tertiary level</vt:lpstr>
      <vt:lpstr>There are rising returns to higher levels of education, despite increases in supply</vt:lpstr>
      <vt:lpstr>Rising returns to higher education in Vietnam</vt:lpstr>
      <vt:lpstr>Rising returns to higher education in Vietnam</vt:lpstr>
      <vt:lpstr>Returns to Alternative Investments (%)</vt:lpstr>
      <vt:lpstr>Social returns for policy</vt:lpstr>
      <vt:lpstr>PowerPoint Presentation</vt:lpstr>
      <vt:lpstr>Global Changes in Returns since 1980</vt:lpstr>
      <vt:lpstr>The Race Between Education &amp; Technology</vt:lpstr>
      <vt:lpstr>Implications</vt:lpstr>
      <vt:lpstr>PowerPoint Presentation</vt:lpstr>
      <vt:lpstr>PowerPoint Presentation</vt:lpstr>
      <vt:lpstr>PowerPoint Presentation</vt:lpstr>
      <vt:lpstr>PowerPoint Presentation</vt:lpstr>
      <vt:lpstr>Private Share of Tertiary Education Financing </vt:lpstr>
      <vt:lpstr>Messages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Harry Anthony Patrinos</dc:creator>
  <cp:lastModifiedBy>Harry Anthony Patrinos</cp:lastModifiedBy>
  <cp:revision>4</cp:revision>
  <dcterms:created xsi:type="dcterms:W3CDTF">2020-02-22T17:47:17Z</dcterms:created>
  <dcterms:modified xsi:type="dcterms:W3CDTF">2020-02-25T19:26:08Z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0x010100884A3277B7707A48B0E1B9AC835E8163</vt:lpwstr>
  </property>
</Properties>
</file>